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62" r:id="rId3"/>
    <p:sldId id="267" r:id="rId4"/>
    <p:sldId id="260" r:id="rId5"/>
    <p:sldId id="259" r:id="rId6"/>
    <p:sldId id="265" r:id="rId7"/>
    <p:sldId id="266" r:id="rId8"/>
    <p:sldId id="268" r:id="rId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35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687" autoAdjust="0"/>
    <p:restoredTop sz="94660"/>
  </p:normalViewPr>
  <p:slideViewPr>
    <p:cSldViewPr snapToGrid="0">
      <p:cViewPr varScale="1">
        <p:scale>
          <a:sx n="128" d="100"/>
          <a:sy n="128" d="100"/>
        </p:scale>
        <p:origin x="32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112318-F619-4488-8B6E-2F5F2426A6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8BEE6BB-9A5F-4E9F-9F1C-6D46BE01A3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2D9A51D-A948-4CB8-A9EB-5A26520C8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2020. 9. 14.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4374BBD-0B82-4658-B13D-088F0E4D0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1AAA67-696A-4836-A10B-FF164C3AF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60840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43AEE1-28CA-46D2-81F5-CD34E4F9E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738FEC2-4BF0-4A45-9297-EE9B2E45E5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BEDBAD0-D342-4544-94B8-122B3BDBF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2020. 9. 14.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D70FE0D-ACBA-4806-9F35-4EB786E86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F3119A-4AE1-408F-B8AD-4428B0060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23438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0B3D2AB-E650-41C2-B6FB-5398A5C196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92D6516-8F93-4221-97F7-E01D89EE51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D86CB26-A349-496A-B48B-A7B891172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2020. 9. 14.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2E726FD-A739-41D5-96BA-467036392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FAE18D-FED5-4070-8B76-811D76CCE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31866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C6958D-28E5-4CC8-8C48-52A02A1BC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8E03031-827B-4AC7-B564-384C161774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C19838-69C9-49EB-9B51-549106E9B8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2020. 9. 14.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C26852C-90C9-4502-A697-363CF824C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7509D0-CCBD-406A-9D4E-6845657BB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29909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EF73EF-188B-4B17-B08F-D30E80C30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D7DD2CA-F9BF-47A8-9D27-757556FD1C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78A1FB-ABBF-480D-AC6C-9BB1AEF97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2020. 9. 14.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384247E-1D11-4A19-BDDF-E157A205B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24EC815-B6FC-4BDE-910C-F8015ED4A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0801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DAEB91-29AA-4ACC-BDCF-960470FCA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56B0E51-7DC0-45B6-8306-D8167F5CB7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7CB78CC-8798-4261-B4B1-60B4C54377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9594384-5734-4FC8-928A-E1641354A1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2020. 9. 14.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82301C0-6908-48C0-8957-C8B3F4594C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07DD8FE-7741-412F-947D-7A7079F48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58832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D6DFD1-B640-4CC6-A759-6C7981C5C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5B2A237-7572-46BD-9502-829F6C0AD4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1AE9732-B570-4506-BDA6-0AB39D4536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289407D-7DA6-4293-A426-38DF9B2116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239549F-370A-4671-B1BB-79655CC6CB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86D9E62-97AA-41F8-B69B-6CD691CF0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2020. 9. 14.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41D3FC0-561B-4DE4-AA99-9DB56EC6B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D0040F2-99C5-450C-9966-5D00290EB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3859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E337C1-8281-4F6E-9A31-EBE388C3C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0EA4B32-9135-4223-8DE6-887D27434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2020. 9. 14.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407FC83-8D70-48DB-8681-08CFD9C0D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8FC15EC-BCCB-4B82-A94C-FABC63DF6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93077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B9F9692-5462-4439-80C8-B7E337FC9A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2020. 9. 14.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4CA042D-EBC0-437C-A819-521611A54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2415CDA-0D1F-49BD-8381-21C3BEFD5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28573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6F10D4-8D29-48C2-ADF0-92316E2C8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BBA3CD3-DE79-4260-873A-FEDE5C678F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19C6BD2-52A1-4155-9D55-1D847772EA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82A3511-0B13-4D97-937C-07365FBAD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2020. 9. 14.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4C805B4-20AF-4A3C-B131-E1D9FFBB0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9C705FC-2895-472A-B6FD-C2434624B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79254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00D820-915B-4802-8C2E-FF7CA967E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0CF9849-20D0-417A-99C8-099DF39939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44A7754-54E7-4123-8C5E-1B05B517B5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AFFF3F1-9632-4E06-BAB7-312343416A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2020. 9. 14.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23D6B1-934F-4B4D-9E4F-5AE9E873C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157FDD5-2092-4E16-8E7C-1CCA4719C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6503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4C8B562-0886-4274-876D-59EFAAAE2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1799B9E-1CD2-4A09-9ACC-2FA1C62D7A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A0C5B4-9399-4A5E-8DEE-54436B1EC8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2020. 9. 14.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5B2B9FF-C0C5-4E9E-A76A-AF0745E2D8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992FE0-2D01-4365-9F95-1FF838BCEF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83906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순서도: 다른 페이지 연결선 5">
            <a:extLst>
              <a:ext uri="{FF2B5EF4-FFF2-40B4-BE49-F238E27FC236}">
                <a16:creationId xmlns:a16="http://schemas.microsoft.com/office/drawing/2014/main" id="{545D5367-27CC-4492-B348-EDFF94327EE0}"/>
              </a:ext>
            </a:extLst>
          </p:cNvPr>
          <p:cNvSpPr/>
          <p:nvPr/>
        </p:nvSpPr>
        <p:spPr>
          <a:xfrm rot="16200000" flipV="1">
            <a:off x="6572202" y="1238202"/>
            <a:ext cx="6858000" cy="4381596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8000 h 10000"/>
              <a:gd name="connsiteX3" fmla="*/ 5000 w 10000"/>
              <a:gd name="connsiteY3" fmla="*/ 10000 h 10000"/>
              <a:gd name="connsiteX4" fmla="*/ 0 w 10000"/>
              <a:gd name="connsiteY4" fmla="*/ 8000 h 10000"/>
              <a:gd name="connsiteX5" fmla="*/ 0 w 10000"/>
              <a:gd name="connsiteY5" fmla="*/ 0 h 10000"/>
              <a:gd name="connsiteX0" fmla="*/ 0 w 10000"/>
              <a:gd name="connsiteY0" fmla="*/ 0 h 10348"/>
              <a:gd name="connsiteX1" fmla="*/ 10000 w 10000"/>
              <a:gd name="connsiteY1" fmla="*/ 0 h 10348"/>
              <a:gd name="connsiteX2" fmla="*/ 10000 w 10000"/>
              <a:gd name="connsiteY2" fmla="*/ 8000 h 10348"/>
              <a:gd name="connsiteX3" fmla="*/ 4250 w 10000"/>
              <a:gd name="connsiteY3" fmla="*/ 10348 h 10348"/>
              <a:gd name="connsiteX4" fmla="*/ 0 w 10000"/>
              <a:gd name="connsiteY4" fmla="*/ 8000 h 10348"/>
              <a:gd name="connsiteX5" fmla="*/ 0 w 10000"/>
              <a:gd name="connsiteY5" fmla="*/ 0 h 10348"/>
              <a:gd name="connsiteX0" fmla="*/ 0 w 10000"/>
              <a:gd name="connsiteY0" fmla="*/ 0 h 20878"/>
              <a:gd name="connsiteX1" fmla="*/ 10000 w 10000"/>
              <a:gd name="connsiteY1" fmla="*/ 0 h 20878"/>
              <a:gd name="connsiteX2" fmla="*/ 10000 w 10000"/>
              <a:gd name="connsiteY2" fmla="*/ 8000 h 20878"/>
              <a:gd name="connsiteX3" fmla="*/ 1269 w 10000"/>
              <a:gd name="connsiteY3" fmla="*/ 20878 h 20878"/>
              <a:gd name="connsiteX4" fmla="*/ 0 w 10000"/>
              <a:gd name="connsiteY4" fmla="*/ 8000 h 20878"/>
              <a:gd name="connsiteX5" fmla="*/ 0 w 10000"/>
              <a:gd name="connsiteY5" fmla="*/ 0 h 20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00" h="20878">
                <a:moveTo>
                  <a:pt x="0" y="0"/>
                </a:moveTo>
                <a:lnTo>
                  <a:pt x="10000" y="0"/>
                </a:lnTo>
                <a:lnTo>
                  <a:pt x="10000" y="8000"/>
                </a:lnTo>
                <a:lnTo>
                  <a:pt x="1269" y="20878"/>
                </a:lnTo>
                <a:lnTo>
                  <a:pt x="0" y="8000"/>
                </a:lnTo>
                <a:lnTo>
                  <a:pt x="0" y="0"/>
                </a:lnTo>
                <a:close/>
              </a:path>
            </a:pathLst>
          </a:custGeom>
          <a:solidFill>
            <a:srgbClr val="2F4054"/>
          </a:solidFill>
          <a:ln>
            <a:noFill/>
          </a:ln>
          <a:effectLst>
            <a:outerShdw blurRad="2540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NanumBarunpen" panose="020B0503000000000000" pitchFamily="34" charset="-127"/>
              <a:ea typeface="NanumBarunpen" panose="020B0503000000000000" pitchFamily="34" charset="-127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741EC158-2BBB-49F8-87A7-2D77ADA480B3}"/>
              </a:ext>
            </a:extLst>
          </p:cNvPr>
          <p:cNvSpPr/>
          <p:nvPr/>
        </p:nvSpPr>
        <p:spPr>
          <a:xfrm>
            <a:off x="0" y="3111500"/>
            <a:ext cx="12192000" cy="3746500"/>
          </a:xfrm>
          <a:prstGeom prst="rtTriangle">
            <a:avLst/>
          </a:prstGeom>
          <a:solidFill>
            <a:srgbClr val="E6CFC1"/>
          </a:solidFill>
          <a:ln>
            <a:noFill/>
          </a:ln>
          <a:effectLst>
            <a:outerShdw blurRad="127000" dist="12700" dir="18900000" algn="b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NanumBarunpen" panose="020B0503000000000000" pitchFamily="34" charset="-127"/>
              <a:ea typeface="NanumBarunpen" panose="020B0503000000000000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98E5C1A-65D6-4F9E-8CD9-4F475B971A37}"/>
              </a:ext>
            </a:extLst>
          </p:cNvPr>
          <p:cNvSpPr/>
          <p:nvPr/>
        </p:nvSpPr>
        <p:spPr>
          <a:xfrm rot="1020000">
            <a:off x="470392" y="1875649"/>
            <a:ext cx="805642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ko-KR" altLang="en-US" sz="7200" b="1" i="1" kern="0" dirty="0">
                <a:solidFill>
                  <a:srgbClr val="2F4054"/>
                </a:solidFill>
                <a:latin typeface="NanumBarunpen" panose="020B0503000000000000" pitchFamily="34" charset="-127"/>
                <a:ea typeface="NanumBarunpen" panose="020B0503000000000000" pitchFamily="34" charset="-127"/>
              </a:rPr>
              <a:t>비대면 기업대출 플랫폼</a:t>
            </a:r>
            <a:endParaRPr lang="en-US" altLang="ko-KR" sz="7200" b="1" i="1" kern="0" dirty="0">
              <a:solidFill>
                <a:srgbClr val="2F4054"/>
              </a:solidFill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 algn="r" latinLnBrk="0">
              <a:defRPr/>
            </a:pPr>
            <a:r>
              <a:rPr lang="en-US" altLang="ko-KR" sz="7200" b="1" i="1" kern="0" dirty="0">
                <a:solidFill>
                  <a:srgbClr val="008355"/>
                </a:solidFill>
                <a:latin typeface="Andale Mono" panose="020B0509000000000004" pitchFamily="49" charset="0"/>
                <a:ea typeface="NanumBarunpen" panose="020B0503000000000000" pitchFamily="34" charset="-127"/>
              </a:rPr>
              <a:t>BEONE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86031D4-CDED-484D-9CEB-854FC868D9D1}"/>
              </a:ext>
            </a:extLst>
          </p:cNvPr>
          <p:cNvSpPr/>
          <p:nvPr/>
        </p:nvSpPr>
        <p:spPr>
          <a:xfrm rot="1020853">
            <a:off x="8434855" y="5346680"/>
            <a:ext cx="2004074" cy="5120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>
                <a:solidFill>
                  <a:prstClr val="white"/>
                </a:solidFill>
                <a:latin typeface="NanumBarunpen" panose="020B0503000000000000" pitchFamily="34" charset="-127"/>
                <a:ea typeface="NanumBarunpen" panose="020B0503000000000000" pitchFamily="34" charset="-127"/>
              </a:rPr>
              <a:t>2060340013</a:t>
            </a:r>
            <a:r>
              <a:rPr lang="ko-KR" altLang="en-US" sz="2000" dirty="0">
                <a:solidFill>
                  <a:prstClr val="white"/>
                </a:solidFill>
                <a:latin typeface="NanumBarunpen" panose="020B0503000000000000" pitchFamily="34" charset="-127"/>
                <a:ea typeface="NanumBarunpen" panose="020B0503000000000000" pitchFamily="34" charset="-127"/>
              </a:rPr>
              <a:t> 김리나</a:t>
            </a:r>
            <a:endParaRPr lang="en-US" altLang="ko-KR" sz="2000" dirty="0">
              <a:solidFill>
                <a:prstClr val="white"/>
              </a:solidFill>
              <a:latin typeface="NanumBarunpen" panose="020B0503000000000000" pitchFamily="34" charset="-127"/>
              <a:ea typeface="NanumBarunpen" panose="020B0503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970055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6" name="순서도: 다른 페이지 연결선 5">
              <a:extLst>
                <a:ext uri="{FF2B5EF4-FFF2-40B4-BE49-F238E27FC236}">
                  <a16:creationId xmlns:a16="http://schemas.microsoft.com/office/drawing/2014/main" id="{545D5367-27CC-4492-B348-EDFF94327EE0}"/>
                </a:ext>
              </a:extLst>
            </p:cNvPr>
            <p:cNvSpPr/>
            <p:nvPr/>
          </p:nvSpPr>
          <p:spPr>
            <a:xfrm rot="16200000">
              <a:off x="533301" y="-533301"/>
              <a:ext cx="6858000" cy="7924602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8000 h 10000"/>
                <a:gd name="connsiteX3" fmla="*/ 5000 w 10000"/>
                <a:gd name="connsiteY3" fmla="*/ 10000 h 10000"/>
                <a:gd name="connsiteX4" fmla="*/ 0 w 10000"/>
                <a:gd name="connsiteY4" fmla="*/ 8000 h 10000"/>
                <a:gd name="connsiteX5" fmla="*/ 0 w 10000"/>
                <a:gd name="connsiteY5" fmla="*/ 0 h 10000"/>
                <a:gd name="connsiteX0" fmla="*/ 0 w 10000"/>
                <a:gd name="connsiteY0" fmla="*/ 0 h 10348"/>
                <a:gd name="connsiteX1" fmla="*/ 10000 w 10000"/>
                <a:gd name="connsiteY1" fmla="*/ 0 h 10348"/>
                <a:gd name="connsiteX2" fmla="*/ 10000 w 10000"/>
                <a:gd name="connsiteY2" fmla="*/ 8000 h 10348"/>
                <a:gd name="connsiteX3" fmla="*/ 4250 w 10000"/>
                <a:gd name="connsiteY3" fmla="*/ 10348 h 10348"/>
                <a:gd name="connsiteX4" fmla="*/ 0 w 10000"/>
                <a:gd name="connsiteY4" fmla="*/ 8000 h 10348"/>
                <a:gd name="connsiteX5" fmla="*/ 0 w 10000"/>
                <a:gd name="connsiteY5" fmla="*/ 0 h 10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00" h="10348">
                  <a:moveTo>
                    <a:pt x="0" y="0"/>
                  </a:moveTo>
                  <a:lnTo>
                    <a:pt x="10000" y="0"/>
                  </a:lnTo>
                  <a:lnTo>
                    <a:pt x="10000" y="8000"/>
                  </a:lnTo>
                  <a:lnTo>
                    <a:pt x="4250" y="10348"/>
                  </a:lnTo>
                  <a:lnTo>
                    <a:pt x="0" y="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F40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NanumBarunpen" panose="020B0503000000000000" pitchFamily="34" charset="-127"/>
                <a:ea typeface="NanumBarunpen" panose="020B0503000000000000" pitchFamily="34" charset="-127"/>
              </a:endParaRPr>
            </a:p>
          </p:txBody>
        </p:sp>
        <p:sp>
          <p:nvSpPr>
            <p:cNvPr id="5" name="직각 삼각형 4">
              <a:extLst>
                <a:ext uri="{FF2B5EF4-FFF2-40B4-BE49-F238E27FC236}">
                  <a16:creationId xmlns:a16="http://schemas.microsoft.com/office/drawing/2014/main" id="{741EC158-2BBB-49F8-87A7-2D77ADA480B3}"/>
                </a:ext>
              </a:extLst>
            </p:cNvPr>
            <p:cNvSpPr/>
            <p:nvPr/>
          </p:nvSpPr>
          <p:spPr>
            <a:xfrm flipH="1">
              <a:off x="0" y="1814286"/>
              <a:ext cx="12192000" cy="5043714"/>
            </a:xfrm>
            <a:prstGeom prst="rtTriangle">
              <a:avLst/>
            </a:prstGeom>
            <a:solidFill>
              <a:srgbClr val="E6CF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NanumBarunpen" panose="020B0503000000000000" pitchFamily="34" charset="-127"/>
                <a:ea typeface="NanumBarunpen" panose="020B0503000000000000" pitchFamily="34" charset="-127"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7E4E4BF1-FB3E-49AD-9DAE-7BAD72D1CACE}"/>
                </a:ext>
              </a:extLst>
            </p:cNvPr>
            <p:cNvSpPr/>
            <p:nvPr/>
          </p:nvSpPr>
          <p:spPr>
            <a:xfrm>
              <a:off x="335733" y="860132"/>
              <a:ext cx="11520534" cy="58599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1000" sy="101000" algn="ctr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NanumBarunpen" panose="020B0503000000000000" pitchFamily="34" charset="-127"/>
                <a:ea typeface="NanumBarunpen" panose="020B0503000000000000" pitchFamily="34" charset="-127"/>
              </a:endParaRP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B6753770-2F8C-4EF2-84D4-3EA51738CDCB}"/>
              </a:ext>
            </a:extLst>
          </p:cNvPr>
          <p:cNvSpPr/>
          <p:nvPr/>
        </p:nvSpPr>
        <p:spPr>
          <a:xfrm>
            <a:off x="335733" y="62144"/>
            <a:ext cx="8931491" cy="7638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3200" b="1" i="1" kern="0" dirty="0">
                <a:solidFill>
                  <a:prstClr val="white"/>
                </a:solidFill>
                <a:latin typeface="NanumBarunpen" panose="020B0503000000000000" pitchFamily="34" charset="-127"/>
                <a:ea typeface="NanumBarunpen" panose="020B0503000000000000" pitchFamily="34" charset="-127"/>
              </a:rPr>
              <a:t>무엇을</a:t>
            </a:r>
            <a:r>
              <a:rPr lang="en-US" altLang="ko-KR" sz="3200" b="1" i="1" kern="0" dirty="0">
                <a:solidFill>
                  <a:prstClr val="white"/>
                </a:solidFill>
                <a:latin typeface="NanumBarunpen" panose="020B0503000000000000" pitchFamily="34" charset="-127"/>
                <a:ea typeface="NanumBarunpen" panose="020B0503000000000000" pitchFamily="34" charset="-127"/>
              </a:rPr>
              <a:t>?  </a:t>
            </a:r>
            <a:r>
              <a:rPr lang="ko-KR" altLang="en-US" sz="2000" kern="0" dirty="0">
                <a:solidFill>
                  <a:prstClr val="white"/>
                </a:solidFill>
                <a:latin typeface="NanumBarunpen" panose="020B0503000000000000" pitchFamily="34" charset="-127"/>
                <a:ea typeface="NanumBarunpen" panose="020B0503000000000000" pitchFamily="34" charset="-127"/>
              </a:rPr>
              <a:t>프로젝트 개요</a:t>
            </a:r>
            <a:endParaRPr lang="en-US" altLang="ko-KR" sz="900" kern="0" dirty="0">
              <a:solidFill>
                <a:srgbClr val="2F4054"/>
              </a:solidFill>
              <a:latin typeface="NanumBarunpen" panose="020B0503000000000000" pitchFamily="34" charset="-127"/>
              <a:ea typeface="NanumBarunpen" panose="020B0503000000000000" pitchFamily="34" charset="-127"/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4513290" y="2401713"/>
            <a:ext cx="1850144" cy="1850144"/>
          </a:xfrm>
          <a:prstGeom prst="ellipse">
            <a:avLst/>
          </a:prstGeom>
          <a:solidFill>
            <a:srgbClr val="2F4054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b="1" dirty="0">
                <a:solidFill>
                  <a:prstClr val="white"/>
                </a:solidFill>
                <a:latin typeface="NanumBarunpen" panose="020B0503000000000000" pitchFamily="34" charset="-127"/>
                <a:ea typeface="NanumBarunpen" panose="020B0503000000000000" pitchFamily="34" charset="-127"/>
              </a:rPr>
              <a:t>기업대출</a:t>
            </a:r>
          </a:p>
        </p:txBody>
      </p:sp>
      <p:sp>
        <p:nvSpPr>
          <p:cNvPr id="28" name="타원 27"/>
          <p:cNvSpPr/>
          <p:nvPr/>
        </p:nvSpPr>
        <p:spPr>
          <a:xfrm>
            <a:off x="3688879" y="4982812"/>
            <a:ext cx="1297533" cy="1275579"/>
          </a:xfrm>
          <a:prstGeom prst="ellipse">
            <a:avLst/>
          </a:prstGeom>
          <a:solidFill>
            <a:srgbClr val="2F4054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solidFill>
                  <a:prstClr val="white"/>
                </a:solidFill>
                <a:latin typeface="NanumBarunpen" panose="020B0503000000000000" pitchFamily="34" charset="-127"/>
                <a:ea typeface="NanumBarunpen" panose="020B0503000000000000" pitchFamily="34" charset="-127"/>
              </a:rPr>
              <a:t>기업</a:t>
            </a:r>
            <a:endParaRPr lang="en-US" altLang="ko-KR" sz="2400" b="1" dirty="0">
              <a:solidFill>
                <a:prstClr val="white"/>
              </a:solidFill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 algn="ctr"/>
            <a:r>
              <a:rPr lang="ko-KR" altLang="en-US" sz="2400" b="1" dirty="0">
                <a:solidFill>
                  <a:prstClr val="white"/>
                </a:solidFill>
                <a:latin typeface="NanumBarunpen" panose="020B0503000000000000" pitchFamily="34" charset="-127"/>
                <a:ea typeface="NanumBarunpen" panose="020B0503000000000000" pitchFamily="34" charset="-127"/>
              </a:rPr>
              <a:t>분석</a:t>
            </a:r>
          </a:p>
        </p:txBody>
      </p:sp>
      <p:sp>
        <p:nvSpPr>
          <p:cNvPr id="29" name="타원 28"/>
          <p:cNvSpPr/>
          <p:nvPr/>
        </p:nvSpPr>
        <p:spPr>
          <a:xfrm>
            <a:off x="8954920" y="4681316"/>
            <a:ext cx="1850144" cy="1850144"/>
          </a:xfrm>
          <a:prstGeom prst="ellipse">
            <a:avLst/>
          </a:prstGeom>
          <a:noFill/>
          <a:ln>
            <a:solidFill>
              <a:srgbClr val="2F40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>
                <a:solidFill>
                  <a:prstClr val="black">
                    <a:lumMod val="75000"/>
                    <a:lumOff val="25000"/>
                  </a:prstClr>
                </a:solidFill>
                <a:latin typeface="NanumBarunpen" panose="020B0503000000000000" pitchFamily="34" charset="-127"/>
                <a:ea typeface="NanumBarunpen" panose="020B0503000000000000" pitchFamily="34" charset="-127"/>
              </a:rPr>
              <a:t>세무사</a:t>
            </a:r>
            <a:endParaRPr lang="en-US" altLang="ko-KR" sz="2800" b="1" dirty="0">
              <a:solidFill>
                <a:prstClr val="black">
                  <a:lumMod val="75000"/>
                  <a:lumOff val="25000"/>
                </a:prstClr>
              </a:solidFill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 algn="ctr"/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NanumBarunpen" panose="020B0503000000000000" pitchFamily="34" charset="-127"/>
                <a:ea typeface="NanumBarunpen" panose="020B0503000000000000" pitchFamily="34" charset="-127"/>
              </a:rPr>
              <a:t>조력자</a:t>
            </a:r>
          </a:p>
        </p:txBody>
      </p:sp>
      <p:sp>
        <p:nvSpPr>
          <p:cNvPr id="32" name="타원 31"/>
          <p:cNvSpPr/>
          <p:nvPr/>
        </p:nvSpPr>
        <p:spPr>
          <a:xfrm>
            <a:off x="5874756" y="4968598"/>
            <a:ext cx="1309532" cy="1275579"/>
          </a:xfrm>
          <a:prstGeom prst="ellipse">
            <a:avLst/>
          </a:prstGeom>
          <a:solidFill>
            <a:srgbClr val="2F4054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solidFill>
                  <a:prstClr val="white"/>
                </a:solidFill>
                <a:latin typeface="NanumBarunpen" panose="020B0503000000000000" pitchFamily="34" charset="-127"/>
                <a:ea typeface="NanumBarunpen" panose="020B0503000000000000" pitchFamily="34" charset="-127"/>
              </a:rPr>
              <a:t>서류</a:t>
            </a:r>
            <a:endParaRPr lang="en-US" altLang="ko-KR" sz="2400" b="1" dirty="0">
              <a:solidFill>
                <a:prstClr val="white"/>
              </a:solidFill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 algn="ctr"/>
            <a:r>
              <a:rPr lang="ko-KR" altLang="en-US" sz="2400" b="1" dirty="0">
                <a:solidFill>
                  <a:prstClr val="white"/>
                </a:solidFill>
                <a:latin typeface="NanumBarunpen" panose="020B0503000000000000" pitchFamily="34" charset="-127"/>
                <a:ea typeface="NanumBarunpen" panose="020B0503000000000000" pitchFamily="34" charset="-127"/>
              </a:rPr>
              <a:t>관리</a:t>
            </a:r>
          </a:p>
        </p:txBody>
      </p:sp>
      <p:sp>
        <p:nvSpPr>
          <p:cNvPr id="33" name="타원 32"/>
          <p:cNvSpPr/>
          <p:nvPr/>
        </p:nvSpPr>
        <p:spPr>
          <a:xfrm>
            <a:off x="1610515" y="2401713"/>
            <a:ext cx="1850144" cy="1850144"/>
          </a:xfrm>
          <a:prstGeom prst="ellipse">
            <a:avLst/>
          </a:prstGeom>
          <a:solidFill>
            <a:srgbClr val="5FD0D4"/>
          </a:solidFill>
          <a:ln>
            <a:solidFill>
              <a:srgbClr val="84B8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b="1" dirty="0">
                <a:solidFill>
                  <a:prstClr val="white"/>
                </a:solidFill>
                <a:latin typeface="NanumBarunpen" panose="020B0503000000000000" pitchFamily="34" charset="-127"/>
                <a:ea typeface="NanumBarunpen" panose="020B0503000000000000" pitchFamily="34" charset="-127"/>
              </a:rPr>
              <a:t>은행</a:t>
            </a:r>
            <a:endParaRPr lang="en-US" altLang="ko-KR" sz="3600" b="1" dirty="0">
              <a:solidFill>
                <a:prstClr val="white"/>
              </a:solidFill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 algn="ctr"/>
            <a:r>
              <a:rPr lang="ko-KR" altLang="en-US" dirty="0">
                <a:solidFill>
                  <a:prstClr val="white"/>
                </a:solidFill>
                <a:latin typeface="NanumBarunpen" panose="020B0503000000000000" pitchFamily="34" charset="-127"/>
                <a:ea typeface="NanumBarunpen" panose="020B0503000000000000" pitchFamily="34" charset="-127"/>
              </a:rPr>
              <a:t>관리자</a:t>
            </a:r>
          </a:p>
        </p:txBody>
      </p:sp>
      <p:sp>
        <p:nvSpPr>
          <p:cNvPr id="34" name="타원 33"/>
          <p:cNvSpPr/>
          <p:nvPr/>
        </p:nvSpPr>
        <p:spPr>
          <a:xfrm>
            <a:off x="8985956" y="2404373"/>
            <a:ext cx="1850144" cy="1850144"/>
          </a:xfrm>
          <a:prstGeom prst="ellipse">
            <a:avLst/>
          </a:prstGeom>
          <a:solidFill>
            <a:srgbClr val="2F40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b="1" dirty="0">
                <a:solidFill>
                  <a:prstClr val="white"/>
                </a:solidFill>
                <a:latin typeface="NanumBarunpen" panose="020B0503000000000000" pitchFamily="34" charset="-127"/>
                <a:ea typeface="NanumBarunpen" panose="020B0503000000000000" pitchFamily="34" charset="-127"/>
              </a:rPr>
              <a:t>기업</a:t>
            </a:r>
            <a:endParaRPr lang="en-US" altLang="ko-KR" sz="3600" b="1" dirty="0">
              <a:solidFill>
                <a:prstClr val="white"/>
              </a:solidFill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 algn="ctr"/>
            <a:r>
              <a:rPr lang="ko-KR" altLang="en-US" dirty="0">
                <a:solidFill>
                  <a:prstClr val="white"/>
                </a:solidFill>
                <a:latin typeface="NanumBarunpen" panose="020B0503000000000000" pitchFamily="34" charset="-127"/>
                <a:ea typeface="NanumBarunpen" panose="020B0503000000000000" pitchFamily="34" charset="-127"/>
              </a:rPr>
              <a:t>고객</a:t>
            </a:r>
          </a:p>
        </p:txBody>
      </p:sp>
      <p:cxnSp>
        <p:nvCxnSpPr>
          <p:cNvPr id="35" name="직선 연결선 34"/>
          <p:cNvCxnSpPr>
            <a:stCxn id="33" idx="6"/>
            <a:endCxn id="25" idx="2"/>
          </p:cNvCxnSpPr>
          <p:nvPr/>
        </p:nvCxnSpPr>
        <p:spPr>
          <a:xfrm>
            <a:off x="3460659" y="3326785"/>
            <a:ext cx="1052631" cy="0"/>
          </a:xfrm>
          <a:prstGeom prst="line">
            <a:avLst/>
          </a:prstGeom>
          <a:ln>
            <a:solidFill>
              <a:srgbClr val="2F40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>
            <a:cxnSpLocks/>
            <a:stCxn id="25" idx="4"/>
            <a:endCxn id="28" idx="0"/>
          </p:cNvCxnSpPr>
          <p:nvPr/>
        </p:nvCxnSpPr>
        <p:spPr>
          <a:xfrm flipH="1">
            <a:off x="4337646" y="4251857"/>
            <a:ext cx="1100716" cy="730955"/>
          </a:xfrm>
          <a:prstGeom prst="line">
            <a:avLst/>
          </a:prstGeom>
          <a:ln>
            <a:solidFill>
              <a:srgbClr val="2F40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>
            <a:cxnSpLocks/>
            <a:stCxn id="34" idx="2"/>
            <a:endCxn id="25" idx="6"/>
          </p:cNvCxnSpPr>
          <p:nvPr/>
        </p:nvCxnSpPr>
        <p:spPr>
          <a:xfrm flipH="1" flipV="1">
            <a:off x="6363434" y="3326785"/>
            <a:ext cx="2622522" cy="2660"/>
          </a:xfrm>
          <a:prstGeom prst="line">
            <a:avLst/>
          </a:prstGeom>
          <a:ln>
            <a:solidFill>
              <a:srgbClr val="2F40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/>
          <p:cNvSpPr/>
          <p:nvPr/>
        </p:nvSpPr>
        <p:spPr>
          <a:xfrm>
            <a:off x="8476040" y="1313109"/>
            <a:ext cx="2807904" cy="8016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NanumBarunpen" panose="020B0503000000000000" pitchFamily="34" charset="-127"/>
                <a:ea typeface="NanumBarunpen" panose="020B0503000000000000" pitchFamily="34" charset="-127"/>
              </a:rPr>
              <a:t>기업 </a:t>
            </a:r>
            <a:r>
              <a:rPr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NanumBarunpen" panose="020B0503000000000000" pitchFamily="34" charset="-127"/>
                <a:ea typeface="NanumBarunpen" panose="020B0503000000000000" pitchFamily="34" charset="-127"/>
              </a:rPr>
              <a:t>(</a:t>
            </a:r>
            <a:r>
              <a:rPr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NanumBarunpen" panose="020B0503000000000000" pitchFamily="34" charset="-127"/>
                <a:ea typeface="NanumBarunpen" panose="020B0503000000000000" pitchFamily="34" charset="-127"/>
              </a:rPr>
              <a:t>고객</a:t>
            </a:r>
            <a:r>
              <a:rPr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NanumBarunpen" panose="020B0503000000000000" pitchFamily="34" charset="-127"/>
                <a:ea typeface="NanumBarunpen" panose="020B0503000000000000" pitchFamily="34" charset="-127"/>
              </a:rPr>
              <a:t>)</a:t>
            </a: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NanumBarunpen" panose="020B0503000000000000" pitchFamily="34" charset="-127"/>
                <a:ea typeface="NanumBarunpen" panose="020B0503000000000000" pitchFamily="34" charset="-127"/>
              </a:rPr>
              <a:t>대출 상담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NanumBarunpen" panose="020B0503000000000000" pitchFamily="34" charset="-127"/>
                <a:ea typeface="NanumBarunpen" panose="020B0503000000000000" pitchFamily="34" charset="-127"/>
              </a:rPr>
              <a:t>,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NanumBarunpen" panose="020B0503000000000000" pitchFamily="34" charset="-127"/>
                <a:ea typeface="NanumBarunpen" panose="020B0503000000000000" pitchFamily="34" charset="-127"/>
              </a:rPr>
              <a:t> 신청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NanumBarunpen" panose="020B0503000000000000" pitchFamily="34" charset="-127"/>
                <a:ea typeface="NanumBarunpen" panose="020B0503000000000000" pitchFamily="34" charset="-127"/>
              </a:rPr>
              <a:t>,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NanumBarunpen" panose="020B0503000000000000" pitchFamily="34" charset="-127"/>
                <a:ea typeface="NanumBarunpen" panose="020B0503000000000000" pitchFamily="34" charset="-127"/>
              </a:rPr>
              <a:t> 내 기업 분석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NanumBarunpen" panose="020B0503000000000000" pitchFamily="34" charset="-127"/>
                <a:ea typeface="NanumBarunpen" panose="020B0503000000000000" pitchFamily="34" charset="-127"/>
              </a:rPr>
              <a:t>,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NanumBarunpen" panose="020B0503000000000000" pitchFamily="34" charset="-127"/>
                <a:ea typeface="NanumBarunpen" panose="020B0503000000000000" pitchFamily="34" charset="-127"/>
              </a:rPr>
              <a:t> 서류제출 등</a:t>
            </a:r>
            <a:endParaRPr lang="ko-KR" altLang="en-US" sz="1000" dirty="0">
              <a:solidFill>
                <a:prstClr val="black">
                  <a:lumMod val="75000"/>
                  <a:lumOff val="25000"/>
                </a:prstClr>
              </a:solidFill>
              <a:latin typeface="NanumBarunpen" panose="020B0503000000000000" pitchFamily="34" charset="-127"/>
              <a:ea typeface="NanumBarunpen" panose="020B0503000000000000" pitchFamily="34" charset="-127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1192348" y="1114517"/>
            <a:ext cx="2496532" cy="11247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rgbClr val="5FD0D4"/>
                </a:solidFill>
                <a:latin typeface="NanumBarunpen" panose="020B0503000000000000" pitchFamily="34" charset="-127"/>
                <a:ea typeface="NanumBarunpen" panose="020B0503000000000000" pitchFamily="34" charset="-127"/>
              </a:rPr>
              <a:t>은행 </a:t>
            </a:r>
            <a:r>
              <a:rPr lang="en-US" altLang="ko-KR" b="1" dirty="0">
                <a:solidFill>
                  <a:srgbClr val="5FD0D4"/>
                </a:solidFill>
                <a:latin typeface="NanumBarunpen" panose="020B0503000000000000" pitchFamily="34" charset="-127"/>
                <a:ea typeface="NanumBarunpen" panose="020B0503000000000000" pitchFamily="34" charset="-127"/>
              </a:rPr>
              <a:t>(</a:t>
            </a:r>
            <a:r>
              <a:rPr lang="ko-KR" altLang="en-US" b="1" dirty="0">
                <a:solidFill>
                  <a:srgbClr val="5FD0D4"/>
                </a:solidFill>
                <a:latin typeface="NanumBarunpen" panose="020B0503000000000000" pitchFamily="34" charset="-127"/>
                <a:ea typeface="NanumBarunpen" panose="020B0503000000000000" pitchFamily="34" charset="-127"/>
              </a:rPr>
              <a:t>관리자</a:t>
            </a:r>
            <a:r>
              <a:rPr lang="en-US" altLang="ko-KR" b="1" dirty="0">
                <a:solidFill>
                  <a:srgbClr val="5FD0D4"/>
                </a:solidFill>
                <a:latin typeface="NanumBarunpen" panose="020B0503000000000000" pitchFamily="34" charset="-127"/>
                <a:ea typeface="NanumBarunpen" panose="020B0503000000000000" pitchFamily="34" charset="-127"/>
              </a:rPr>
              <a:t>)</a:t>
            </a: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NanumBarunpen" panose="020B0503000000000000" pitchFamily="34" charset="-127"/>
                <a:ea typeface="NanumBarunpen" panose="020B0503000000000000" pitchFamily="34" charset="-127"/>
              </a:rPr>
              <a:t>기업 대출 심사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NanumBarunpen" panose="020B0503000000000000" pitchFamily="34" charset="-127"/>
                <a:ea typeface="NanumBarunpen" panose="020B0503000000000000" pitchFamily="34" charset="-127"/>
              </a:rPr>
              <a:t>,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NanumBarunpen" panose="020B0503000000000000" pitchFamily="34" charset="-127"/>
                <a:ea typeface="NanumBarunpen" panose="020B0503000000000000" pitchFamily="34" charset="-127"/>
              </a:rPr>
              <a:t> 승인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NanumBarunpen" panose="020B0503000000000000" pitchFamily="34" charset="-127"/>
                <a:ea typeface="NanumBarunpen" panose="020B0503000000000000" pitchFamily="34" charset="-127"/>
              </a:rPr>
              <a:t>,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NanumBarunpen" panose="020B0503000000000000" pitchFamily="34" charset="-127"/>
                <a:ea typeface="NanumBarunpen" panose="020B0503000000000000" pitchFamily="34" charset="-127"/>
              </a:rPr>
              <a:t> </a:t>
            </a:r>
            <a:r>
              <a:rPr lang="ko-KR" altLang="en-US" sz="14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NanumBarunpen" panose="020B0503000000000000" pitchFamily="34" charset="-127"/>
                <a:ea typeface="NanumBarunpen" panose="020B0503000000000000" pitchFamily="34" charset="-127"/>
              </a:rPr>
              <a:t>상환내역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NanumBarunpen" panose="020B0503000000000000" pitchFamily="34" charset="-127"/>
                <a:ea typeface="NanumBarunpen" panose="020B0503000000000000" pitchFamily="34" charset="-127"/>
              </a:rPr>
              <a:t> 조회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NanumBarunpen" panose="020B0503000000000000" pitchFamily="34" charset="-127"/>
                <a:ea typeface="NanumBarunpen" panose="020B0503000000000000" pitchFamily="34" charset="-127"/>
              </a:rPr>
              <a:t>,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NanumBarunpen" panose="020B0503000000000000" pitchFamily="34" charset="-127"/>
                <a:ea typeface="NanumBarunpen" panose="020B0503000000000000" pitchFamily="34" charset="-127"/>
              </a:rPr>
              <a:t> 기업 정보 분석 등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latin typeface="NanumBarunpen" panose="020B0503000000000000" pitchFamily="34" charset="-127"/>
              <a:ea typeface="NanumBarunpen" panose="020B0503000000000000" pitchFamily="34" charset="-127"/>
            </a:endParaRPr>
          </a:p>
        </p:txBody>
      </p:sp>
      <p:cxnSp>
        <p:nvCxnSpPr>
          <p:cNvPr id="39" name="직선 연결선 35">
            <a:extLst>
              <a:ext uri="{FF2B5EF4-FFF2-40B4-BE49-F238E27FC236}">
                <a16:creationId xmlns:a16="http://schemas.microsoft.com/office/drawing/2014/main" id="{738C01E4-4645-4C4F-A1AD-D1EFEA2FAA3C}"/>
              </a:ext>
            </a:extLst>
          </p:cNvPr>
          <p:cNvCxnSpPr>
            <a:cxnSpLocks/>
            <a:stCxn id="25" idx="4"/>
            <a:endCxn id="32" idx="0"/>
          </p:cNvCxnSpPr>
          <p:nvPr/>
        </p:nvCxnSpPr>
        <p:spPr>
          <a:xfrm>
            <a:off x="5438362" y="4251857"/>
            <a:ext cx="1091160" cy="716741"/>
          </a:xfrm>
          <a:prstGeom prst="line">
            <a:avLst/>
          </a:prstGeom>
          <a:ln>
            <a:solidFill>
              <a:srgbClr val="2F40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36">
            <a:extLst>
              <a:ext uri="{FF2B5EF4-FFF2-40B4-BE49-F238E27FC236}">
                <a16:creationId xmlns:a16="http://schemas.microsoft.com/office/drawing/2014/main" id="{E75B64F0-7875-DB4D-8DC5-EA81EB27962D}"/>
              </a:ext>
            </a:extLst>
          </p:cNvPr>
          <p:cNvCxnSpPr>
            <a:cxnSpLocks/>
            <a:stCxn id="29" idx="2"/>
            <a:endCxn id="32" idx="6"/>
          </p:cNvCxnSpPr>
          <p:nvPr/>
        </p:nvCxnSpPr>
        <p:spPr>
          <a:xfrm flipH="1">
            <a:off x="7184288" y="5606388"/>
            <a:ext cx="1770632" cy="0"/>
          </a:xfrm>
          <a:prstGeom prst="line">
            <a:avLst/>
          </a:prstGeom>
          <a:ln>
            <a:solidFill>
              <a:srgbClr val="2F40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43002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6" name="순서도: 다른 페이지 연결선 5">
              <a:extLst>
                <a:ext uri="{FF2B5EF4-FFF2-40B4-BE49-F238E27FC236}">
                  <a16:creationId xmlns:a16="http://schemas.microsoft.com/office/drawing/2014/main" id="{545D5367-27CC-4492-B348-EDFF94327EE0}"/>
                </a:ext>
              </a:extLst>
            </p:cNvPr>
            <p:cNvSpPr/>
            <p:nvPr/>
          </p:nvSpPr>
          <p:spPr>
            <a:xfrm rot="16200000">
              <a:off x="533301" y="-533301"/>
              <a:ext cx="6858000" cy="7924602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8000 h 10000"/>
                <a:gd name="connsiteX3" fmla="*/ 5000 w 10000"/>
                <a:gd name="connsiteY3" fmla="*/ 10000 h 10000"/>
                <a:gd name="connsiteX4" fmla="*/ 0 w 10000"/>
                <a:gd name="connsiteY4" fmla="*/ 8000 h 10000"/>
                <a:gd name="connsiteX5" fmla="*/ 0 w 10000"/>
                <a:gd name="connsiteY5" fmla="*/ 0 h 10000"/>
                <a:gd name="connsiteX0" fmla="*/ 0 w 10000"/>
                <a:gd name="connsiteY0" fmla="*/ 0 h 10348"/>
                <a:gd name="connsiteX1" fmla="*/ 10000 w 10000"/>
                <a:gd name="connsiteY1" fmla="*/ 0 h 10348"/>
                <a:gd name="connsiteX2" fmla="*/ 10000 w 10000"/>
                <a:gd name="connsiteY2" fmla="*/ 8000 h 10348"/>
                <a:gd name="connsiteX3" fmla="*/ 4250 w 10000"/>
                <a:gd name="connsiteY3" fmla="*/ 10348 h 10348"/>
                <a:gd name="connsiteX4" fmla="*/ 0 w 10000"/>
                <a:gd name="connsiteY4" fmla="*/ 8000 h 10348"/>
                <a:gd name="connsiteX5" fmla="*/ 0 w 10000"/>
                <a:gd name="connsiteY5" fmla="*/ 0 h 10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00" h="10348">
                  <a:moveTo>
                    <a:pt x="0" y="0"/>
                  </a:moveTo>
                  <a:lnTo>
                    <a:pt x="10000" y="0"/>
                  </a:lnTo>
                  <a:lnTo>
                    <a:pt x="10000" y="8000"/>
                  </a:lnTo>
                  <a:lnTo>
                    <a:pt x="4250" y="10348"/>
                  </a:lnTo>
                  <a:lnTo>
                    <a:pt x="0" y="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F40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NanumBarunpen" panose="020B0503000000000000" pitchFamily="34" charset="-127"/>
                <a:ea typeface="NanumBarunpen" panose="020B0503000000000000" pitchFamily="34" charset="-127"/>
              </a:endParaRPr>
            </a:p>
          </p:txBody>
        </p:sp>
        <p:sp>
          <p:nvSpPr>
            <p:cNvPr id="5" name="직각 삼각형 4">
              <a:extLst>
                <a:ext uri="{FF2B5EF4-FFF2-40B4-BE49-F238E27FC236}">
                  <a16:creationId xmlns:a16="http://schemas.microsoft.com/office/drawing/2014/main" id="{741EC158-2BBB-49F8-87A7-2D77ADA480B3}"/>
                </a:ext>
              </a:extLst>
            </p:cNvPr>
            <p:cNvSpPr/>
            <p:nvPr/>
          </p:nvSpPr>
          <p:spPr>
            <a:xfrm flipH="1">
              <a:off x="0" y="1814286"/>
              <a:ext cx="12192000" cy="5043714"/>
            </a:xfrm>
            <a:prstGeom prst="rtTriangle">
              <a:avLst/>
            </a:prstGeom>
            <a:solidFill>
              <a:srgbClr val="E6CF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NanumBarunpen" panose="020B0503000000000000" pitchFamily="34" charset="-127"/>
                <a:ea typeface="NanumBarunpen" panose="020B0503000000000000" pitchFamily="34" charset="-127"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7E4E4BF1-FB3E-49AD-9DAE-7BAD72D1CACE}"/>
                </a:ext>
              </a:extLst>
            </p:cNvPr>
            <p:cNvSpPr/>
            <p:nvPr/>
          </p:nvSpPr>
          <p:spPr>
            <a:xfrm>
              <a:off x="335733" y="860132"/>
              <a:ext cx="11520534" cy="58599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1000" sy="101000" algn="ctr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NanumBarunpen" panose="020B0503000000000000" pitchFamily="34" charset="-127"/>
                <a:ea typeface="NanumBarunpen" panose="020B0503000000000000" pitchFamily="34" charset="-127"/>
              </a:endParaRP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B6753770-2F8C-4EF2-84D4-3EA51738CDCB}"/>
              </a:ext>
            </a:extLst>
          </p:cNvPr>
          <p:cNvSpPr/>
          <p:nvPr/>
        </p:nvSpPr>
        <p:spPr>
          <a:xfrm>
            <a:off x="335733" y="62144"/>
            <a:ext cx="8931491" cy="7638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3200" b="1" i="1" kern="0" dirty="0">
                <a:solidFill>
                  <a:prstClr val="white"/>
                </a:solidFill>
                <a:latin typeface="NanumBarunpen" panose="020B0503000000000000" pitchFamily="34" charset="-127"/>
                <a:ea typeface="NanumBarunpen" panose="020B0503000000000000" pitchFamily="34" charset="-127"/>
              </a:rPr>
              <a:t>왜</a:t>
            </a:r>
            <a:r>
              <a:rPr lang="en-US" altLang="ko-KR" sz="3200" b="1" i="1" kern="0" dirty="0">
                <a:solidFill>
                  <a:prstClr val="white"/>
                </a:solidFill>
                <a:latin typeface="NanumBarunpen" panose="020B0503000000000000" pitchFamily="34" charset="-127"/>
                <a:ea typeface="NanumBarunpen" panose="020B0503000000000000" pitchFamily="34" charset="-127"/>
              </a:rPr>
              <a:t>?</a:t>
            </a:r>
            <a:r>
              <a:rPr lang="ko-KR" altLang="en-US" sz="3200" b="1" i="1" kern="0" dirty="0">
                <a:solidFill>
                  <a:prstClr val="white"/>
                </a:solidFill>
                <a:latin typeface="NanumBarunpen" panose="020B0503000000000000" pitchFamily="34" charset="-127"/>
                <a:ea typeface="NanumBarunpen" panose="020B0503000000000000" pitchFamily="34" charset="-127"/>
              </a:rPr>
              <a:t> </a:t>
            </a:r>
            <a:r>
              <a:rPr lang="ko-KR" altLang="en-US" sz="1600" b="1" i="1" kern="0" dirty="0">
                <a:solidFill>
                  <a:prstClr val="white"/>
                </a:solidFill>
                <a:latin typeface="NanumBarunpen" panose="020B0503000000000000" pitchFamily="34" charset="-127"/>
                <a:ea typeface="NanumBarunpen" panose="020B0503000000000000" pitchFamily="34" charset="-127"/>
              </a:rPr>
              <a:t>프로젝트 필요성</a:t>
            </a:r>
            <a:r>
              <a:rPr lang="en-US" altLang="ko-KR" sz="900" kern="0" dirty="0">
                <a:solidFill>
                  <a:srgbClr val="2F4054"/>
                </a:solidFill>
                <a:latin typeface="NanumBarunpen" panose="020B0503000000000000" pitchFamily="34" charset="-127"/>
                <a:ea typeface="NanumBarunpen" panose="020B0503000000000000" pitchFamily="34" charset="-127"/>
              </a:rPr>
              <a:t> BIZCAM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057C9ED-2853-DD4D-8760-8A6653021553}"/>
              </a:ext>
            </a:extLst>
          </p:cNvPr>
          <p:cNvSpPr/>
          <p:nvPr/>
        </p:nvSpPr>
        <p:spPr>
          <a:xfrm>
            <a:off x="2953679" y="1464849"/>
            <a:ext cx="2879491" cy="17588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NanumBarunpen" panose="020B0503000000000000" pitchFamily="34" charset="-127"/>
                <a:ea typeface="NanumBarunpen" panose="020B0503000000000000" pitchFamily="34" charset="-127"/>
              </a:rPr>
              <a:t>기업 금융도 </a:t>
            </a:r>
            <a:r>
              <a:rPr lang="ko-KR" altLang="en-US" b="1" dirty="0" err="1">
                <a:solidFill>
                  <a:prstClr val="black">
                    <a:lumMod val="75000"/>
                    <a:lumOff val="25000"/>
                  </a:prstClr>
                </a:solidFill>
                <a:latin typeface="NanumBarunpen" panose="020B0503000000000000" pitchFamily="34" charset="-127"/>
                <a:ea typeface="NanumBarunpen" panose="020B0503000000000000" pitchFamily="34" charset="-127"/>
              </a:rPr>
              <a:t>비대면으로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NanumBarunpen" panose="020B0503000000000000" pitchFamily="34" charset="-127"/>
                <a:ea typeface="NanumBarunpen" panose="020B0503000000000000" pitchFamily="34" charset="-127"/>
              </a:rPr>
              <a:t>COVID19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NanumBarunpen" panose="020B0503000000000000" pitchFamily="34" charset="-127"/>
                <a:ea typeface="NanumBarunpen" panose="020B0503000000000000" pitchFamily="34" charset="-127"/>
              </a:rPr>
              <a:t>의 확산으로 비대면 서비스의 중요성 상승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NanumBarunpen" panose="020B0503000000000000" pitchFamily="34" charset="-127"/>
                <a:ea typeface="NanumBarunpen" panose="020B0503000000000000" pitchFamily="34" charset="-127"/>
              </a:rPr>
              <a:t>개인 대출에 비해 아직 대부분이 대면서비스인 기업금융</a:t>
            </a:r>
            <a:endParaRPr lang="ko-KR" altLang="en-US" sz="1000" dirty="0">
              <a:solidFill>
                <a:prstClr val="black">
                  <a:lumMod val="75000"/>
                  <a:lumOff val="25000"/>
                </a:prstClr>
              </a:solidFill>
              <a:latin typeface="NanumBarunpen" panose="020B0503000000000000" pitchFamily="34" charset="-127"/>
              <a:ea typeface="NanumBarunpen" panose="020B0503000000000000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31D1BEB-78C6-814D-BAB8-60FEBB593AD8}"/>
              </a:ext>
            </a:extLst>
          </p:cNvPr>
          <p:cNvSpPr/>
          <p:nvPr/>
        </p:nvSpPr>
        <p:spPr>
          <a:xfrm>
            <a:off x="2945835" y="4078475"/>
            <a:ext cx="2879491" cy="17711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NanumBarunpen" panose="020B0503000000000000" pitchFamily="34" charset="-127"/>
                <a:ea typeface="NanumBarunpen" panose="020B0503000000000000" pitchFamily="34" charset="-127"/>
              </a:rPr>
              <a:t>복잡한 대출 서류 간소화</a:t>
            </a:r>
            <a:endParaRPr lang="en-US" altLang="ko-KR" b="1" dirty="0">
              <a:solidFill>
                <a:prstClr val="black">
                  <a:lumMod val="75000"/>
                  <a:lumOff val="25000"/>
                </a:prstClr>
              </a:solidFill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NanumBarunpen" panose="020B0503000000000000" pitchFamily="34" charset="-127"/>
                <a:ea typeface="NanumBarunpen" panose="020B0503000000000000" pitchFamily="34" charset="-127"/>
              </a:rPr>
              <a:t>세무사를 거쳐 기업을 거쳐 은행에 넘어오는 서류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NanumBarunpen" panose="020B0503000000000000" pitchFamily="34" charset="-127"/>
                <a:ea typeface="NanumBarunpen" panose="020B0503000000000000" pitchFamily="34" charset="-127"/>
              </a:rPr>
              <a:t>전자문서화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NanumBarunpen" panose="020B0503000000000000" pitchFamily="34" charset="-127"/>
                <a:ea typeface="NanumBarunpen" panose="020B0503000000000000" pitchFamily="34" charset="-127"/>
              </a:rPr>
              <a:t> 되지 않아 재사용이 불가능해 매 </a:t>
            </a:r>
            <a:r>
              <a:rPr lang="ko-KR" altLang="en-US" sz="14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NanumBarunpen" panose="020B0503000000000000" pitchFamily="34" charset="-127"/>
                <a:ea typeface="NanumBarunpen" panose="020B0503000000000000" pitchFamily="34" charset="-127"/>
              </a:rPr>
              <a:t>대출마다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NanumBarunpen" panose="020B0503000000000000" pitchFamily="34" charset="-127"/>
                <a:ea typeface="NanumBarunpen" panose="020B0503000000000000" pitchFamily="34" charset="-127"/>
              </a:rPr>
              <a:t> 새로 발급</a:t>
            </a:r>
            <a:endParaRPr lang="ko-KR" altLang="en-US" sz="1000" dirty="0">
              <a:solidFill>
                <a:prstClr val="black">
                  <a:lumMod val="75000"/>
                  <a:lumOff val="25000"/>
                </a:prstClr>
              </a:solidFill>
              <a:latin typeface="NanumBarunpen" panose="020B0503000000000000" pitchFamily="34" charset="-127"/>
              <a:ea typeface="NanumBarunpen" panose="020B0503000000000000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688F247-F82C-5D49-8C68-070BD6A669E2}"/>
              </a:ext>
            </a:extLst>
          </p:cNvPr>
          <p:cNvSpPr/>
          <p:nvPr/>
        </p:nvSpPr>
        <p:spPr>
          <a:xfrm>
            <a:off x="8346313" y="1464849"/>
            <a:ext cx="3193132" cy="17588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 err="1">
                <a:solidFill>
                  <a:prstClr val="black">
                    <a:lumMod val="75000"/>
                    <a:lumOff val="25000"/>
                  </a:prstClr>
                </a:solidFill>
                <a:latin typeface="NanumBarunpen" panose="020B0503000000000000" pitchFamily="34" charset="-127"/>
                <a:ea typeface="NanumBarunpen" panose="020B0503000000000000" pitchFamily="34" charset="-127"/>
              </a:rPr>
              <a:t>발빠른</a:t>
            </a:r>
            <a:r>
              <a:rPr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NanumBarunpen" panose="020B0503000000000000" pitchFamily="34" charset="-127"/>
                <a:ea typeface="NanumBarunpen" panose="020B0503000000000000" pitchFamily="34" charset="-127"/>
              </a:rPr>
              <a:t> 현금 수혈</a:t>
            </a:r>
            <a:endParaRPr lang="en-US" altLang="ko-KR" b="1" dirty="0">
              <a:solidFill>
                <a:prstClr val="black">
                  <a:lumMod val="75000"/>
                  <a:lumOff val="25000"/>
                </a:prstClr>
              </a:solidFill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NanumBarunpen" panose="020B0503000000000000" pitchFamily="34" charset="-127"/>
                <a:ea typeface="NanumBarunpen" panose="020B0503000000000000" pitchFamily="34" charset="-127"/>
              </a:rPr>
              <a:t>각종 대출 행정 절차에 빠르게 대응하지 못하는 현재의 시스템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NanumBarunpen" panose="020B0503000000000000" pitchFamily="34" charset="-127"/>
                <a:ea typeface="NanumBarunpen" panose="020B0503000000000000" pitchFamily="34" charset="-127"/>
              </a:rPr>
              <a:t>COVID19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NanumBarunpen" panose="020B0503000000000000" pitchFamily="34" charset="-127"/>
                <a:ea typeface="NanumBarunpen" panose="020B0503000000000000" pitchFamily="34" charset="-127"/>
              </a:rPr>
              <a:t>로 인해 무너진 중소기업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NanumBarunpen" panose="020B0503000000000000" pitchFamily="34" charset="-127"/>
                <a:ea typeface="NanumBarunpen" panose="020B0503000000000000" pitchFamily="34" charset="-127"/>
              </a:rPr>
              <a:t>&amp;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NanumBarunpen" panose="020B0503000000000000" pitchFamily="34" charset="-127"/>
                <a:ea typeface="NanumBarunpen" panose="020B0503000000000000" pitchFamily="34" charset="-127"/>
              </a:rPr>
              <a:t>소상공인에게 </a:t>
            </a:r>
            <a:r>
              <a:rPr lang="ko-KR" altLang="en-US" sz="14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NanumBarunpen" panose="020B0503000000000000" pitchFamily="34" charset="-127"/>
                <a:ea typeface="NanumBarunpen" panose="020B0503000000000000" pitchFamily="34" charset="-127"/>
              </a:rPr>
              <a:t>발빠른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NanumBarunpen" panose="020B0503000000000000" pitchFamily="34" charset="-127"/>
                <a:ea typeface="NanumBarunpen" panose="020B0503000000000000" pitchFamily="34" charset="-127"/>
              </a:rPr>
              <a:t> 현금 수혈</a:t>
            </a:r>
            <a:endParaRPr lang="ko-KR" altLang="en-US" sz="1000" dirty="0">
              <a:solidFill>
                <a:prstClr val="black">
                  <a:lumMod val="75000"/>
                  <a:lumOff val="25000"/>
                </a:prstClr>
              </a:solidFill>
              <a:latin typeface="NanumBarunpen" panose="020B0503000000000000" pitchFamily="34" charset="-127"/>
              <a:ea typeface="NanumBarunpen" panose="020B0503000000000000" pitchFamily="34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B0ACF28-927F-944D-BA23-2D5B5310960B}"/>
              </a:ext>
            </a:extLst>
          </p:cNvPr>
          <p:cNvSpPr/>
          <p:nvPr/>
        </p:nvSpPr>
        <p:spPr>
          <a:xfrm>
            <a:off x="8346313" y="4072828"/>
            <a:ext cx="3193132" cy="15279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NanumBarunpen" panose="020B0503000000000000" pitchFamily="34" charset="-127"/>
                <a:ea typeface="NanumBarunpen" panose="020B0503000000000000" pitchFamily="34" charset="-127"/>
              </a:rPr>
              <a:t>타 은행 대비 전무한 온라인 가입 대출 상품</a:t>
            </a:r>
            <a:endParaRPr lang="en-US" altLang="ko-KR" b="1" dirty="0">
              <a:solidFill>
                <a:prstClr val="black">
                  <a:lumMod val="75000"/>
                  <a:lumOff val="25000"/>
                </a:prstClr>
              </a:solidFill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NanumBarunpen" panose="020B0503000000000000" pitchFamily="34" charset="-127"/>
                <a:ea typeface="NanumBarunpen" panose="020B0503000000000000" pitchFamily="34" charset="-127"/>
              </a:rPr>
              <a:t>하나은행의 모든 기업 대출상품이 상담을 통해야만 이루어짐</a:t>
            </a:r>
            <a:endParaRPr lang="ko-KR" altLang="en-US" sz="1000" dirty="0">
              <a:solidFill>
                <a:prstClr val="black">
                  <a:lumMod val="75000"/>
                  <a:lumOff val="25000"/>
                </a:prstClr>
              </a:solidFill>
              <a:latin typeface="NanumBarunpen" panose="020B0503000000000000" pitchFamily="34" charset="-127"/>
              <a:ea typeface="NanumBarunpen" panose="020B0503000000000000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5DF00F4-ACFD-7343-A6E6-840D35070B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7504" y="1752140"/>
            <a:ext cx="2114966" cy="172830"/>
          </a:xfrm>
          <a:prstGeom prst="rect">
            <a:avLst/>
          </a:prstGeom>
        </p:spPr>
      </p:pic>
      <p:pic>
        <p:nvPicPr>
          <p:cNvPr id="10" name="그림 9" descr="영수증, 텍스트이(가) 표시된 사진&#10;&#10;자동 생성된 설명">
            <a:extLst>
              <a:ext uri="{FF2B5EF4-FFF2-40B4-BE49-F238E27FC236}">
                <a16:creationId xmlns:a16="http://schemas.microsoft.com/office/drawing/2014/main" id="{0413DC42-AC3C-2A40-88EA-C7F0FB452C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4529" y="2088735"/>
            <a:ext cx="2233917" cy="1106823"/>
          </a:xfrm>
          <a:prstGeom prst="rect">
            <a:avLst/>
          </a:prstGeom>
        </p:spPr>
      </p:pic>
      <p:pic>
        <p:nvPicPr>
          <p:cNvPr id="31" name="그림 30" descr="스크린샷이(가) 표시된 사진&#10;&#10;자동 생성된 설명">
            <a:extLst>
              <a:ext uri="{FF2B5EF4-FFF2-40B4-BE49-F238E27FC236}">
                <a16:creationId xmlns:a16="http://schemas.microsoft.com/office/drawing/2014/main" id="{92E804B8-474B-734D-98EF-1461AD39DF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398" y="1578208"/>
            <a:ext cx="2051716" cy="1478320"/>
          </a:xfrm>
          <a:prstGeom prst="rect">
            <a:avLst/>
          </a:prstGeom>
        </p:spPr>
      </p:pic>
      <p:pic>
        <p:nvPicPr>
          <p:cNvPr id="33" name="그림 32" descr="스크린샷이(가) 표시된 사진&#10;&#10;자동 생성된 설명">
            <a:extLst>
              <a:ext uri="{FF2B5EF4-FFF2-40B4-BE49-F238E27FC236}">
                <a16:creationId xmlns:a16="http://schemas.microsoft.com/office/drawing/2014/main" id="{C321DBE7-D825-484E-BC93-77ECF993D5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398" y="4246783"/>
            <a:ext cx="2111575" cy="1694850"/>
          </a:xfrm>
          <a:prstGeom prst="rect">
            <a:avLst/>
          </a:prstGeom>
        </p:spPr>
      </p:pic>
      <p:pic>
        <p:nvPicPr>
          <p:cNvPr id="35" name="그림 34" descr="나무, 조류이(가) 표시된 사진&#10;&#10;자동 생성된 설명">
            <a:extLst>
              <a:ext uri="{FF2B5EF4-FFF2-40B4-BE49-F238E27FC236}">
                <a16:creationId xmlns:a16="http://schemas.microsoft.com/office/drawing/2014/main" id="{A539FE07-923A-DB46-B044-DA3D3102427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0080" y="4544029"/>
            <a:ext cx="2148366" cy="585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2560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6" name="순서도: 다른 페이지 연결선 5">
              <a:extLst>
                <a:ext uri="{FF2B5EF4-FFF2-40B4-BE49-F238E27FC236}">
                  <a16:creationId xmlns:a16="http://schemas.microsoft.com/office/drawing/2014/main" id="{545D5367-27CC-4492-B348-EDFF94327EE0}"/>
                </a:ext>
              </a:extLst>
            </p:cNvPr>
            <p:cNvSpPr/>
            <p:nvPr/>
          </p:nvSpPr>
          <p:spPr>
            <a:xfrm rot="16200000">
              <a:off x="533301" y="-533301"/>
              <a:ext cx="6858000" cy="7924602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8000 h 10000"/>
                <a:gd name="connsiteX3" fmla="*/ 5000 w 10000"/>
                <a:gd name="connsiteY3" fmla="*/ 10000 h 10000"/>
                <a:gd name="connsiteX4" fmla="*/ 0 w 10000"/>
                <a:gd name="connsiteY4" fmla="*/ 8000 h 10000"/>
                <a:gd name="connsiteX5" fmla="*/ 0 w 10000"/>
                <a:gd name="connsiteY5" fmla="*/ 0 h 10000"/>
                <a:gd name="connsiteX0" fmla="*/ 0 w 10000"/>
                <a:gd name="connsiteY0" fmla="*/ 0 h 10348"/>
                <a:gd name="connsiteX1" fmla="*/ 10000 w 10000"/>
                <a:gd name="connsiteY1" fmla="*/ 0 h 10348"/>
                <a:gd name="connsiteX2" fmla="*/ 10000 w 10000"/>
                <a:gd name="connsiteY2" fmla="*/ 8000 h 10348"/>
                <a:gd name="connsiteX3" fmla="*/ 4250 w 10000"/>
                <a:gd name="connsiteY3" fmla="*/ 10348 h 10348"/>
                <a:gd name="connsiteX4" fmla="*/ 0 w 10000"/>
                <a:gd name="connsiteY4" fmla="*/ 8000 h 10348"/>
                <a:gd name="connsiteX5" fmla="*/ 0 w 10000"/>
                <a:gd name="connsiteY5" fmla="*/ 0 h 10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00" h="10348">
                  <a:moveTo>
                    <a:pt x="0" y="0"/>
                  </a:moveTo>
                  <a:lnTo>
                    <a:pt x="10000" y="0"/>
                  </a:lnTo>
                  <a:lnTo>
                    <a:pt x="10000" y="8000"/>
                  </a:lnTo>
                  <a:lnTo>
                    <a:pt x="4250" y="10348"/>
                  </a:lnTo>
                  <a:lnTo>
                    <a:pt x="0" y="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F40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NanumBarunpen" panose="020B0503000000000000" pitchFamily="34" charset="-127"/>
                <a:ea typeface="NanumBarunpen" panose="020B0503000000000000" pitchFamily="34" charset="-127"/>
              </a:endParaRPr>
            </a:p>
          </p:txBody>
        </p:sp>
        <p:sp>
          <p:nvSpPr>
            <p:cNvPr id="5" name="직각 삼각형 4">
              <a:extLst>
                <a:ext uri="{FF2B5EF4-FFF2-40B4-BE49-F238E27FC236}">
                  <a16:creationId xmlns:a16="http://schemas.microsoft.com/office/drawing/2014/main" id="{741EC158-2BBB-49F8-87A7-2D77ADA480B3}"/>
                </a:ext>
              </a:extLst>
            </p:cNvPr>
            <p:cNvSpPr/>
            <p:nvPr/>
          </p:nvSpPr>
          <p:spPr>
            <a:xfrm flipH="1">
              <a:off x="0" y="1814286"/>
              <a:ext cx="12192000" cy="5043714"/>
            </a:xfrm>
            <a:prstGeom prst="rtTriangle">
              <a:avLst/>
            </a:prstGeom>
            <a:solidFill>
              <a:srgbClr val="E6CF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NanumBarunpen" panose="020B0503000000000000" pitchFamily="34" charset="-127"/>
                <a:ea typeface="NanumBarunpen" panose="020B0503000000000000" pitchFamily="34" charset="-127"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7E4E4BF1-FB3E-49AD-9DAE-7BAD72D1CACE}"/>
                </a:ext>
              </a:extLst>
            </p:cNvPr>
            <p:cNvSpPr/>
            <p:nvPr/>
          </p:nvSpPr>
          <p:spPr>
            <a:xfrm>
              <a:off x="335733" y="860132"/>
              <a:ext cx="11520534" cy="58599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1000" sy="101000" algn="ctr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NanumBarunpen" panose="020B0503000000000000" pitchFamily="34" charset="-127"/>
                <a:ea typeface="NanumBarunpen" panose="020B0503000000000000" pitchFamily="34" charset="-127"/>
              </a:endParaRP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B6753770-2F8C-4EF2-84D4-3EA51738CDCB}"/>
              </a:ext>
            </a:extLst>
          </p:cNvPr>
          <p:cNvSpPr/>
          <p:nvPr/>
        </p:nvSpPr>
        <p:spPr>
          <a:xfrm>
            <a:off x="335733" y="62144"/>
            <a:ext cx="8931491" cy="7638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3200" b="1" i="1" kern="0" dirty="0">
                <a:solidFill>
                  <a:prstClr val="white"/>
                </a:solidFill>
                <a:latin typeface="NanumBarunpen" panose="020B0503000000000000" pitchFamily="34" charset="-127"/>
                <a:ea typeface="NanumBarunpen" panose="020B0503000000000000" pitchFamily="34" charset="-127"/>
              </a:rPr>
              <a:t>경쟁사 분석 </a:t>
            </a:r>
            <a:r>
              <a:rPr lang="en-US" altLang="ko-KR" sz="900" kern="0" dirty="0">
                <a:solidFill>
                  <a:srgbClr val="2F4054"/>
                </a:solidFill>
                <a:latin typeface="NanumBarunpen" panose="020B0503000000000000" pitchFamily="34" charset="-127"/>
                <a:ea typeface="NanumBarunpen" panose="020B0503000000000000" pitchFamily="34" charset="-127"/>
              </a:rPr>
              <a:t>h BIZCAM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4133909" y="1171533"/>
            <a:ext cx="2443950" cy="19956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rgbClr val="886E87"/>
                </a:solidFill>
                <a:latin typeface="NanumBarunpen" panose="020B0503000000000000" pitchFamily="34" charset="-127"/>
                <a:ea typeface="NanumBarunpen" panose="020B0503000000000000" pitchFamily="34" charset="-127"/>
              </a:rPr>
              <a:t>우리은행</a:t>
            </a:r>
            <a:r>
              <a:rPr lang="en-US" altLang="ko-KR" sz="1200" b="1" dirty="0">
                <a:solidFill>
                  <a:srgbClr val="886E87"/>
                </a:solidFill>
                <a:latin typeface="NanumBarunpen" panose="020B0503000000000000" pitchFamily="34" charset="-127"/>
                <a:ea typeface="NanumBarunpen" panose="020B0503000000000000" pitchFamily="34" charset="-127"/>
              </a:rPr>
              <a:t>,</a:t>
            </a:r>
            <a:r>
              <a:rPr lang="ko-KR" altLang="en-US" sz="1200" b="1" dirty="0">
                <a:solidFill>
                  <a:srgbClr val="886E87"/>
                </a:solidFill>
                <a:latin typeface="NanumBarunpen" panose="020B0503000000000000" pitchFamily="34" charset="-127"/>
                <a:ea typeface="NanumBarunpen" panose="020B0503000000000000" pitchFamily="34" charset="-127"/>
              </a:rPr>
              <a:t> 국민은행</a:t>
            </a:r>
            <a:endParaRPr lang="en-US" altLang="ko-KR" sz="1200" b="1" dirty="0">
              <a:solidFill>
                <a:srgbClr val="886E87"/>
              </a:solidFill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비대면 대출 가입이 가능한 상품에 한해서만 온라인 신청 가능</a:t>
            </a:r>
            <a:endParaRPr lang="en-US" altLang="ko-KR" sz="1200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대출 관련 서류 보관은 대출 사이트가 아닌 기업금융 플랫폼을 담당하는 사이트에서 이루어짐</a:t>
            </a:r>
            <a:endParaRPr lang="ko-KR" altLang="en-US" sz="900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76981DA3-6E7F-4B4D-9333-5BC961C8F4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734" y="1384660"/>
            <a:ext cx="3295986" cy="3431776"/>
          </a:xfrm>
          <a:prstGeom prst="rect">
            <a:avLst/>
          </a:prstGeom>
        </p:spPr>
      </p:pic>
      <p:pic>
        <p:nvPicPr>
          <p:cNvPr id="12" name="그림 11" descr="컴퓨터, 실내, 전자기기, 키보드이(가) 표시된 사진&#10;&#10;자동 생성된 설명">
            <a:extLst>
              <a:ext uri="{FF2B5EF4-FFF2-40B4-BE49-F238E27FC236}">
                <a16:creationId xmlns:a16="http://schemas.microsoft.com/office/drawing/2014/main" id="{522963AD-35A5-7846-8E3A-802AF4A729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7859" y="2431602"/>
            <a:ext cx="4912340" cy="2159418"/>
          </a:xfrm>
          <a:prstGeom prst="rect">
            <a:avLst/>
          </a:prstGeom>
        </p:spPr>
      </p:pic>
      <p:pic>
        <p:nvPicPr>
          <p:cNvPr id="14" name="그림 13" descr="음식, 여자, 컴퓨터, 남자이(가) 표시된 사진&#10;&#10;자동 생성된 설명">
            <a:extLst>
              <a:ext uri="{FF2B5EF4-FFF2-40B4-BE49-F238E27FC236}">
                <a16:creationId xmlns:a16="http://schemas.microsoft.com/office/drawing/2014/main" id="{AB71B732-CA1D-454C-BB31-851DF534E1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6097" y="4030962"/>
            <a:ext cx="5604693" cy="2374345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E5ECCCB2-F3FE-4E48-81F4-A1B31BF8F12B}"/>
              </a:ext>
            </a:extLst>
          </p:cNvPr>
          <p:cNvSpPr/>
          <p:nvPr/>
        </p:nvSpPr>
        <p:spPr>
          <a:xfrm>
            <a:off x="8323631" y="1122822"/>
            <a:ext cx="2837159" cy="11646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rgbClr val="886E87"/>
                </a:solidFill>
                <a:latin typeface="NanumBarunpen" panose="020B0503000000000000" pitchFamily="34" charset="-127"/>
                <a:ea typeface="NanumBarunpen" panose="020B0503000000000000" pitchFamily="34" charset="-127"/>
              </a:rPr>
              <a:t>기업은행 </a:t>
            </a:r>
            <a:r>
              <a:rPr lang="en-US" altLang="ko-KR" sz="1200" b="1" dirty="0">
                <a:solidFill>
                  <a:srgbClr val="886E87"/>
                </a:solidFill>
                <a:latin typeface="NanumBarunpen" panose="020B0503000000000000" pitchFamily="34" charset="-127"/>
                <a:ea typeface="NanumBarunpen" panose="020B0503000000000000" pitchFamily="34" charset="-127"/>
              </a:rPr>
              <a:t>BOX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프로젝트의 대부분의 기능을 수행중이지만</a:t>
            </a:r>
            <a:r>
              <a:rPr lang="en-US" altLang="ko-KR" sz="1200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,</a:t>
            </a:r>
            <a:r>
              <a:rPr lang="ko-KR" altLang="en-US" sz="1200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개인사업자만 이용할 수 있으며 세무사는 공유할 수 없음</a:t>
            </a:r>
            <a:endParaRPr lang="en-US" altLang="ko-KR" sz="1200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</p:txBody>
      </p:sp>
      <p:pic>
        <p:nvPicPr>
          <p:cNvPr id="16" name="그림 15" descr="스크린샷이(가) 표시된 사진&#10;&#10;자동 생성된 설명">
            <a:extLst>
              <a:ext uri="{FF2B5EF4-FFF2-40B4-BE49-F238E27FC236}">
                <a16:creationId xmlns:a16="http://schemas.microsoft.com/office/drawing/2014/main" id="{4E6A3C12-891C-8747-996B-E56D789665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1435" y="3124048"/>
            <a:ext cx="2529185" cy="3596068"/>
          </a:xfrm>
          <a:prstGeom prst="rect">
            <a:avLst/>
          </a:prstGeom>
        </p:spPr>
      </p:pic>
      <p:pic>
        <p:nvPicPr>
          <p:cNvPr id="25" name="그림 24" descr="사람, 앉아있는, 쥐고있는, 테이블이(가) 표시된 사진&#10;&#10;자동 생성된 설명">
            <a:extLst>
              <a:ext uri="{FF2B5EF4-FFF2-40B4-BE49-F238E27FC236}">
                <a16:creationId xmlns:a16="http://schemas.microsoft.com/office/drawing/2014/main" id="{7F1AC519-8E0A-384A-A37D-AF00531605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421" y="5280452"/>
            <a:ext cx="3808026" cy="998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8128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6" name="순서도: 다른 페이지 연결선 5">
              <a:extLst>
                <a:ext uri="{FF2B5EF4-FFF2-40B4-BE49-F238E27FC236}">
                  <a16:creationId xmlns:a16="http://schemas.microsoft.com/office/drawing/2014/main" id="{545D5367-27CC-4492-B348-EDFF94327EE0}"/>
                </a:ext>
              </a:extLst>
            </p:cNvPr>
            <p:cNvSpPr/>
            <p:nvPr/>
          </p:nvSpPr>
          <p:spPr>
            <a:xfrm rot="16200000">
              <a:off x="533301" y="-533301"/>
              <a:ext cx="6858000" cy="7924602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8000 h 10000"/>
                <a:gd name="connsiteX3" fmla="*/ 5000 w 10000"/>
                <a:gd name="connsiteY3" fmla="*/ 10000 h 10000"/>
                <a:gd name="connsiteX4" fmla="*/ 0 w 10000"/>
                <a:gd name="connsiteY4" fmla="*/ 8000 h 10000"/>
                <a:gd name="connsiteX5" fmla="*/ 0 w 10000"/>
                <a:gd name="connsiteY5" fmla="*/ 0 h 10000"/>
                <a:gd name="connsiteX0" fmla="*/ 0 w 10000"/>
                <a:gd name="connsiteY0" fmla="*/ 0 h 10348"/>
                <a:gd name="connsiteX1" fmla="*/ 10000 w 10000"/>
                <a:gd name="connsiteY1" fmla="*/ 0 h 10348"/>
                <a:gd name="connsiteX2" fmla="*/ 10000 w 10000"/>
                <a:gd name="connsiteY2" fmla="*/ 8000 h 10348"/>
                <a:gd name="connsiteX3" fmla="*/ 4250 w 10000"/>
                <a:gd name="connsiteY3" fmla="*/ 10348 h 10348"/>
                <a:gd name="connsiteX4" fmla="*/ 0 w 10000"/>
                <a:gd name="connsiteY4" fmla="*/ 8000 h 10348"/>
                <a:gd name="connsiteX5" fmla="*/ 0 w 10000"/>
                <a:gd name="connsiteY5" fmla="*/ 0 h 10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00" h="10348">
                  <a:moveTo>
                    <a:pt x="0" y="0"/>
                  </a:moveTo>
                  <a:lnTo>
                    <a:pt x="10000" y="0"/>
                  </a:lnTo>
                  <a:lnTo>
                    <a:pt x="10000" y="8000"/>
                  </a:lnTo>
                  <a:lnTo>
                    <a:pt x="4250" y="10348"/>
                  </a:lnTo>
                  <a:lnTo>
                    <a:pt x="0" y="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F40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NanumBarunpen" panose="020B0503000000000000" pitchFamily="34" charset="-127"/>
                <a:ea typeface="NanumBarunpen" panose="020B0503000000000000" pitchFamily="34" charset="-127"/>
              </a:endParaRPr>
            </a:p>
          </p:txBody>
        </p:sp>
        <p:sp>
          <p:nvSpPr>
            <p:cNvPr id="5" name="직각 삼각형 4">
              <a:extLst>
                <a:ext uri="{FF2B5EF4-FFF2-40B4-BE49-F238E27FC236}">
                  <a16:creationId xmlns:a16="http://schemas.microsoft.com/office/drawing/2014/main" id="{741EC158-2BBB-49F8-87A7-2D77ADA480B3}"/>
                </a:ext>
              </a:extLst>
            </p:cNvPr>
            <p:cNvSpPr/>
            <p:nvPr/>
          </p:nvSpPr>
          <p:spPr>
            <a:xfrm flipH="1">
              <a:off x="0" y="1814286"/>
              <a:ext cx="12192000" cy="5043714"/>
            </a:xfrm>
            <a:prstGeom prst="rtTriangle">
              <a:avLst/>
            </a:prstGeom>
            <a:solidFill>
              <a:srgbClr val="E6CF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NanumBarunpen" panose="020B0503000000000000" pitchFamily="34" charset="-127"/>
                <a:ea typeface="NanumBarunpen" panose="020B0503000000000000" pitchFamily="34" charset="-127"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7E4E4BF1-FB3E-49AD-9DAE-7BAD72D1CACE}"/>
                </a:ext>
              </a:extLst>
            </p:cNvPr>
            <p:cNvSpPr/>
            <p:nvPr/>
          </p:nvSpPr>
          <p:spPr>
            <a:xfrm>
              <a:off x="335733" y="860132"/>
              <a:ext cx="11520534" cy="58599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1000" sy="101000" algn="ctr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NanumBarunpen" panose="020B0503000000000000" pitchFamily="34" charset="-127"/>
                <a:ea typeface="NanumBarunpen" panose="020B0503000000000000" pitchFamily="34" charset="-127"/>
              </a:endParaRP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B6753770-2F8C-4EF2-84D4-3EA51738CDCB}"/>
              </a:ext>
            </a:extLst>
          </p:cNvPr>
          <p:cNvSpPr/>
          <p:nvPr/>
        </p:nvSpPr>
        <p:spPr>
          <a:xfrm>
            <a:off x="335733" y="62144"/>
            <a:ext cx="8931491" cy="7638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3200" b="1" i="1" kern="0" dirty="0">
                <a:solidFill>
                  <a:prstClr val="white"/>
                </a:solidFill>
                <a:latin typeface="NanumBarunpen" panose="020B0503000000000000" pitchFamily="34" charset="-127"/>
                <a:ea typeface="NanumBarunpen" panose="020B0503000000000000" pitchFamily="34" charset="-127"/>
              </a:rPr>
              <a:t>어떻게</a:t>
            </a:r>
            <a:r>
              <a:rPr lang="en-US" altLang="ko-KR" sz="3200" b="1" i="1" kern="0" dirty="0">
                <a:solidFill>
                  <a:prstClr val="white"/>
                </a:solidFill>
                <a:latin typeface="NanumBarunpen" panose="020B0503000000000000" pitchFamily="34" charset="-127"/>
                <a:ea typeface="NanumBarunpen" panose="020B0503000000000000" pitchFamily="34" charset="-127"/>
              </a:rPr>
              <a:t>?</a:t>
            </a:r>
            <a:r>
              <a:rPr lang="ko-KR" altLang="en-US" sz="3200" b="1" i="1" kern="0" dirty="0">
                <a:solidFill>
                  <a:prstClr val="white"/>
                </a:solidFill>
                <a:latin typeface="NanumBarunpen" panose="020B0503000000000000" pitchFamily="34" charset="-127"/>
                <a:ea typeface="NanumBarunpen" panose="020B0503000000000000" pitchFamily="34" charset="-127"/>
              </a:rPr>
              <a:t> </a:t>
            </a:r>
            <a:r>
              <a:rPr lang="ko-KR" altLang="en-US" sz="1600" b="1" i="1" kern="0" dirty="0" err="1">
                <a:solidFill>
                  <a:prstClr val="white"/>
                </a:solidFill>
                <a:latin typeface="NanumBarunpen" panose="020B0503000000000000" pitchFamily="34" charset="-127"/>
                <a:ea typeface="NanumBarunpen" panose="020B0503000000000000" pitchFamily="34" charset="-127"/>
              </a:rPr>
              <a:t>워크플로우</a:t>
            </a:r>
            <a:r>
              <a:rPr lang="ko-KR" altLang="en-US" sz="1600" i="1" kern="0" dirty="0">
                <a:solidFill>
                  <a:prstClr val="white"/>
                </a:solidFill>
                <a:latin typeface="NanumBarunpen" panose="020B0503000000000000" pitchFamily="34" charset="-127"/>
                <a:ea typeface="NanumBarunpen" panose="020B0503000000000000" pitchFamily="34" charset="-127"/>
              </a:rPr>
              <a:t> 및 요구사항 분석</a:t>
            </a:r>
            <a:r>
              <a:rPr lang="en-US" altLang="ko-KR" sz="1600" kern="0" dirty="0">
                <a:solidFill>
                  <a:srgbClr val="2F4054"/>
                </a:solidFill>
                <a:latin typeface="NanumBarunpen" panose="020B0503000000000000" pitchFamily="34" charset="-127"/>
                <a:ea typeface="NanumBarunpen" panose="020B0503000000000000" pitchFamily="34" charset="-127"/>
              </a:rPr>
              <a:t>e </a:t>
            </a:r>
            <a:r>
              <a:rPr lang="en-US" altLang="ko-KR" sz="900" kern="0" dirty="0">
                <a:solidFill>
                  <a:srgbClr val="2F4054"/>
                </a:solidFill>
                <a:latin typeface="NanumBarunpen" panose="020B0503000000000000" pitchFamily="34" charset="-127"/>
                <a:ea typeface="NanumBarunpen" panose="020B0503000000000000" pitchFamily="34" charset="-127"/>
              </a:rPr>
              <a:t>with BIZCAM</a:t>
            </a:r>
          </a:p>
        </p:txBody>
      </p:sp>
      <p:sp>
        <p:nvSpPr>
          <p:cNvPr id="14" name="타원 13"/>
          <p:cNvSpPr/>
          <p:nvPr/>
        </p:nvSpPr>
        <p:spPr>
          <a:xfrm>
            <a:off x="1394801" y="1935528"/>
            <a:ext cx="1503425" cy="1503428"/>
          </a:xfrm>
          <a:prstGeom prst="ellipse">
            <a:avLst/>
          </a:prstGeom>
          <a:noFill/>
          <a:ln>
            <a:solidFill>
              <a:srgbClr val="2F40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100" b="1" dirty="0">
                <a:solidFill>
                  <a:srgbClr val="3A3A3A"/>
                </a:solidFill>
                <a:latin typeface="NanumBarunpen" panose="020B0503000000000000" pitchFamily="34" charset="-127"/>
                <a:ea typeface="NanumBarunpen" panose="020B0503000000000000" pitchFamily="34" charset="-127"/>
              </a:rPr>
              <a:t>기업 대출 상담</a:t>
            </a:r>
            <a:endParaRPr lang="en-US" altLang="ko-KR" sz="1100" b="1" dirty="0">
              <a:solidFill>
                <a:srgbClr val="3A3A3A"/>
              </a:solidFill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800" b="1" dirty="0">
                <a:solidFill>
                  <a:srgbClr val="3A3A3A"/>
                </a:solidFill>
                <a:latin typeface="NanumBarunpen" panose="020B0503000000000000" pitchFamily="34" charset="-127"/>
                <a:ea typeface="NanumBarunpen" panose="020B0503000000000000" pitchFamily="34" charset="-127"/>
              </a:rPr>
              <a:t>OR</a:t>
            </a:r>
            <a:endParaRPr lang="en-US" altLang="ko-KR" sz="1100" b="1" dirty="0">
              <a:solidFill>
                <a:srgbClr val="3A3A3A"/>
              </a:solidFill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b="1" dirty="0">
                <a:solidFill>
                  <a:srgbClr val="3A3A3A"/>
                </a:solidFill>
                <a:latin typeface="NanumBarunpen" panose="020B0503000000000000" pitchFamily="34" charset="-127"/>
                <a:ea typeface="NanumBarunpen" panose="020B0503000000000000" pitchFamily="34" charset="-127"/>
              </a:rPr>
              <a:t>간편 금리 계산 서비스</a:t>
            </a:r>
            <a:endParaRPr lang="en-US" altLang="ko-KR" sz="1100" b="1" dirty="0">
              <a:solidFill>
                <a:srgbClr val="3A3A3A"/>
              </a:solidFill>
              <a:latin typeface="NanumBarunpen" panose="020B0503000000000000" pitchFamily="34" charset="-127"/>
              <a:ea typeface="NanumBarunpen" panose="020B0503000000000000" pitchFamily="34" charset="-127"/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3003959" y="2603119"/>
            <a:ext cx="234735" cy="234734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1000" dirty="0">
                <a:solidFill>
                  <a:prstClr val="white"/>
                </a:solidFill>
                <a:latin typeface="NanumBarunpen" panose="020B0503000000000000" pitchFamily="34" charset="-127"/>
                <a:ea typeface="NanumBarunpen" panose="020B0503000000000000" pitchFamily="34" charset="-127"/>
              </a:rPr>
              <a:t>▶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1376030" y="3788667"/>
            <a:ext cx="9233894" cy="25475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기업이 대출 상담을 전화나 이메일</a:t>
            </a:r>
            <a:r>
              <a:rPr lang="en-US" altLang="ko-KR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, </a:t>
            </a:r>
            <a:r>
              <a:rPr lang="ko-KR" altLang="en-US" dirty="0" err="1">
                <a:latin typeface="NanumBarunpen" panose="020B0503000000000000" pitchFamily="34" charset="-127"/>
                <a:ea typeface="NanumBarunpen" panose="020B0503000000000000" pitchFamily="34" charset="-127"/>
              </a:rPr>
              <a:t>지점방문</a:t>
            </a:r>
            <a:r>
              <a:rPr lang="ko-KR" altLang="en-US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등을 통해 받는다</a:t>
            </a:r>
            <a:r>
              <a:rPr lang="en-US" altLang="ko-KR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. </a:t>
            </a:r>
            <a:r>
              <a:rPr lang="ko-KR" altLang="en-US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또는</a:t>
            </a:r>
            <a:r>
              <a:rPr lang="en-US" altLang="ko-KR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,</a:t>
            </a:r>
            <a:r>
              <a:rPr lang="en" altLang="ko-KR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</a:t>
            </a:r>
            <a:r>
              <a:rPr lang="ko-KR" altLang="en-US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금리와 한도 </a:t>
            </a:r>
            <a:r>
              <a:rPr lang="en-US" altLang="ko-KR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+- </a:t>
            </a:r>
            <a:r>
              <a:rPr lang="ko-KR" altLang="en-US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로 알려준다</a:t>
            </a:r>
            <a:r>
              <a:rPr lang="en-US" altLang="ko-KR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. 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심사에 필요한 필수 서류 제출과 함께 비대면 대출 신청을 한다</a:t>
            </a:r>
            <a:r>
              <a:rPr lang="en-US" altLang="ko-KR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1</a:t>
            </a:r>
            <a:r>
              <a:rPr lang="ko-KR" altLang="en-US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차 서류심사를 관리자가 하고</a:t>
            </a:r>
            <a:r>
              <a:rPr lang="en-US" altLang="ko-KR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, 2</a:t>
            </a:r>
            <a:r>
              <a:rPr lang="ko-KR" altLang="en-US" dirty="0" err="1">
                <a:latin typeface="NanumBarunpen" panose="020B0503000000000000" pitchFamily="34" charset="-127"/>
                <a:ea typeface="NanumBarunpen" panose="020B0503000000000000" pitchFamily="34" charset="-127"/>
              </a:rPr>
              <a:t>차평가가</a:t>
            </a:r>
            <a:r>
              <a:rPr lang="ko-KR" altLang="en-US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</a:t>
            </a:r>
            <a:r>
              <a:rPr lang="ko-KR" altLang="en-US" dirty="0" err="1">
                <a:latin typeface="NanumBarunpen" panose="020B0503000000000000" pitchFamily="34" charset="-127"/>
                <a:ea typeface="NanumBarunpen" panose="020B0503000000000000" pitchFamily="34" charset="-127"/>
              </a:rPr>
              <a:t>필요할경우</a:t>
            </a:r>
            <a:r>
              <a:rPr lang="ko-KR" altLang="en-US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</a:t>
            </a:r>
            <a:r>
              <a:rPr lang="ko-KR" altLang="en-US" dirty="0" err="1">
                <a:latin typeface="NanumBarunpen" panose="020B0503000000000000" pitchFamily="34" charset="-127"/>
                <a:ea typeface="NanumBarunpen" panose="020B0503000000000000" pitchFamily="34" charset="-127"/>
              </a:rPr>
              <a:t>심사팀에게</a:t>
            </a:r>
            <a:r>
              <a:rPr lang="ko-KR" altLang="en-US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넘긴다</a:t>
            </a:r>
            <a:r>
              <a:rPr lang="en-US" altLang="ko-KR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심사 결과가 나면서 금리</a:t>
            </a:r>
            <a:r>
              <a:rPr lang="en-US" altLang="ko-KR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, </a:t>
            </a:r>
            <a:r>
              <a:rPr lang="ko-KR" altLang="en-US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한도가 정해진다</a:t>
            </a:r>
            <a:r>
              <a:rPr lang="en-US" altLang="ko-KR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기업에게 이 금리</a:t>
            </a:r>
            <a:r>
              <a:rPr lang="en-US" altLang="ko-KR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, </a:t>
            </a:r>
            <a:r>
              <a:rPr lang="ko-KR" altLang="en-US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한도가 결정이 났는데 대출을 실행할지 여부를 물어본다</a:t>
            </a:r>
            <a:r>
              <a:rPr lang="en-US" altLang="ko-KR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 err="1">
                <a:latin typeface="NanumBarunpen" panose="020B0503000000000000" pitchFamily="34" charset="-127"/>
                <a:ea typeface="NanumBarunpen" panose="020B0503000000000000" pitchFamily="34" charset="-127"/>
              </a:rPr>
              <a:t>승낙할시</a:t>
            </a:r>
            <a:r>
              <a:rPr lang="ko-KR" altLang="en-US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대출 승인되고 대출 내역에 </a:t>
            </a:r>
            <a:r>
              <a:rPr lang="ko-KR" altLang="en-US" dirty="0" err="1">
                <a:latin typeface="NanumBarunpen" panose="020B0503000000000000" pitchFamily="34" charset="-127"/>
                <a:ea typeface="NanumBarunpen" panose="020B0503000000000000" pitchFamily="34" charset="-127"/>
              </a:rPr>
              <a:t>업데이트된다</a:t>
            </a:r>
            <a:r>
              <a:rPr lang="en-US" altLang="ko-KR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.</a:t>
            </a:r>
          </a:p>
        </p:txBody>
      </p:sp>
      <p:sp>
        <p:nvSpPr>
          <p:cNvPr id="32" name="타원 31"/>
          <p:cNvSpPr/>
          <p:nvPr/>
        </p:nvSpPr>
        <p:spPr>
          <a:xfrm>
            <a:off x="3344427" y="1935528"/>
            <a:ext cx="1503425" cy="1503428"/>
          </a:xfrm>
          <a:prstGeom prst="ellipse">
            <a:avLst/>
          </a:prstGeom>
          <a:noFill/>
          <a:ln>
            <a:solidFill>
              <a:srgbClr val="2F40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 b="1" dirty="0">
                <a:solidFill>
                  <a:srgbClr val="3A3A3A"/>
                </a:solidFill>
                <a:latin typeface="NanumBarunpen" panose="020B0503000000000000" pitchFamily="34" charset="-127"/>
                <a:ea typeface="NanumBarunpen" panose="020B0503000000000000" pitchFamily="34" charset="-127"/>
              </a:rPr>
              <a:t>대출 신청</a:t>
            </a:r>
            <a:endParaRPr lang="en-US" altLang="ko-KR" sz="1200" b="1" dirty="0">
              <a:solidFill>
                <a:srgbClr val="3A3A3A"/>
              </a:solidFill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b="1" dirty="0">
                <a:solidFill>
                  <a:srgbClr val="3A3A3A"/>
                </a:solidFill>
                <a:latin typeface="NanumBarunpen" panose="020B0503000000000000" pitchFamily="34" charset="-127"/>
                <a:ea typeface="NanumBarunpen" panose="020B0503000000000000" pitchFamily="34" charset="-127"/>
              </a:rPr>
              <a:t>및</a:t>
            </a:r>
            <a:endParaRPr lang="en-US" altLang="ko-KR" sz="1200" b="1" dirty="0">
              <a:solidFill>
                <a:srgbClr val="3A3A3A"/>
              </a:solidFill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b="1" dirty="0">
                <a:solidFill>
                  <a:srgbClr val="3A3A3A"/>
                </a:solidFill>
                <a:latin typeface="NanumBarunpen" panose="020B0503000000000000" pitchFamily="34" charset="-127"/>
                <a:ea typeface="NanumBarunpen" panose="020B0503000000000000" pitchFamily="34" charset="-127"/>
              </a:rPr>
              <a:t>필수 서류 제출</a:t>
            </a:r>
            <a:endParaRPr lang="en-US" altLang="ko-KR" sz="1200" b="1" dirty="0">
              <a:solidFill>
                <a:srgbClr val="3A3A3A"/>
              </a:solidFill>
              <a:latin typeface="NanumBarunpen" panose="020B0503000000000000" pitchFamily="34" charset="-127"/>
              <a:ea typeface="NanumBarunpen" panose="020B0503000000000000" pitchFamily="34" charset="-127"/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4953585" y="2603119"/>
            <a:ext cx="234735" cy="234734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1000" dirty="0">
                <a:solidFill>
                  <a:prstClr val="white"/>
                </a:solidFill>
                <a:latin typeface="NanumBarunpen" panose="020B0503000000000000" pitchFamily="34" charset="-127"/>
                <a:ea typeface="NanumBarunpen" panose="020B0503000000000000" pitchFamily="34" charset="-127"/>
              </a:rPr>
              <a:t>▶</a:t>
            </a:r>
          </a:p>
        </p:txBody>
      </p:sp>
      <p:sp>
        <p:nvSpPr>
          <p:cNvPr id="34" name="타원 33"/>
          <p:cNvSpPr/>
          <p:nvPr/>
        </p:nvSpPr>
        <p:spPr>
          <a:xfrm>
            <a:off x="5294053" y="1935528"/>
            <a:ext cx="1503425" cy="1503428"/>
          </a:xfrm>
          <a:prstGeom prst="ellipse">
            <a:avLst/>
          </a:prstGeom>
          <a:noFill/>
          <a:ln>
            <a:solidFill>
              <a:srgbClr val="2F40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 b="1" dirty="0">
                <a:solidFill>
                  <a:srgbClr val="3A3A3A"/>
                </a:solidFill>
                <a:latin typeface="NanumBarunpen" panose="020B0503000000000000" pitchFamily="34" charset="-127"/>
                <a:ea typeface="NanumBarunpen" panose="020B0503000000000000" pitchFamily="34" charset="-127"/>
              </a:rPr>
              <a:t>1</a:t>
            </a:r>
            <a:r>
              <a:rPr lang="ko-KR" altLang="en-US" sz="1200" b="1" dirty="0">
                <a:solidFill>
                  <a:srgbClr val="3A3A3A"/>
                </a:solidFill>
                <a:latin typeface="NanumBarunpen" panose="020B0503000000000000" pitchFamily="34" charset="-127"/>
                <a:ea typeface="NanumBarunpen" panose="020B0503000000000000" pitchFamily="34" charset="-127"/>
              </a:rPr>
              <a:t>차 자동 서류심사</a:t>
            </a:r>
            <a:endParaRPr lang="en-US" altLang="ko-KR" sz="1200" b="1" dirty="0">
              <a:solidFill>
                <a:srgbClr val="3A3A3A"/>
              </a:solidFill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b="1" dirty="0">
                <a:solidFill>
                  <a:srgbClr val="3A3A3A"/>
                </a:solidFill>
                <a:latin typeface="NanumBarunpen" panose="020B0503000000000000" pitchFamily="34" charset="-127"/>
                <a:ea typeface="NanumBarunpen" panose="020B0503000000000000" pitchFamily="34" charset="-127"/>
              </a:rPr>
              <a:t>기업 분석 리포트</a:t>
            </a:r>
            <a:endParaRPr lang="en-US" altLang="ko-KR" sz="1200" b="1" dirty="0">
              <a:solidFill>
                <a:srgbClr val="3A3A3A"/>
              </a:solidFill>
              <a:latin typeface="NanumBarunpen" panose="020B0503000000000000" pitchFamily="34" charset="-127"/>
              <a:ea typeface="NanumBarunpen" panose="020B0503000000000000" pitchFamily="34" charset="-127"/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6903211" y="2603119"/>
            <a:ext cx="234735" cy="234734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1000" dirty="0">
                <a:solidFill>
                  <a:prstClr val="white"/>
                </a:solidFill>
                <a:latin typeface="NanumBarunpen" panose="020B0503000000000000" pitchFamily="34" charset="-127"/>
                <a:ea typeface="NanumBarunpen" panose="020B0503000000000000" pitchFamily="34" charset="-127"/>
              </a:rPr>
              <a:t>▶</a:t>
            </a:r>
          </a:p>
        </p:txBody>
      </p:sp>
      <p:sp>
        <p:nvSpPr>
          <p:cNvPr id="36" name="타원 35"/>
          <p:cNvSpPr/>
          <p:nvPr/>
        </p:nvSpPr>
        <p:spPr>
          <a:xfrm>
            <a:off x="7243679" y="1935528"/>
            <a:ext cx="1503425" cy="1503428"/>
          </a:xfrm>
          <a:prstGeom prst="ellipse">
            <a:avLst/>
          </a:prstGeom>
          <a:noFill/>
          <a:ln>
            <a:solidFill>
              <a:srgbClr val="2F40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 b="1" dirty="0">
                <a:solidFill>
                  <a:schemeClr val="tx1"/>
                </a:solidFill>
                <a:latin typeface="NanumBarunpen" panose="020B0503000000000000" pitchFamily="34" charset="-127"/>
                <a:ea typeface="NanumBarunpen" panose="020B0503000000000000" pitchFamily="34" charset="-127"/>
              </a:rPr>
              <a:t>2</a:t>
            </a:r>
            <a:r>
              <a:rPr lang="ko-KR" altLang="en-US" sz="1200" b="1" dirty="0">
                <a:solidFill>
                  <a:schemeClr val="tx1"/>
                </a:solidFill>
                <a:latin typeface="NanumBarunpen" panose="020B0503000000000000" pitchFamily="34" charset="-127"/>
                <a:ea typeface="NanumBarunpen" panose="020B0503000000000000" pitchFamily="34" charset="-127"/>
              </a:rPr>
              <a:t>차 전문 </a:t>
            </a:r>
            <a:r>
              <a:rPr lang="ko-KR" altLang="en-US" sz="1200" b="1" dirty="0" err="1">
                <a:solidFill>
                  <a:schemeClr val="tx1"/>
                </a:solidFill>
                <a:latin typeface="NanumBarunpen" panose="020B0503000000000000" pitchFamily="34" charset="-127"/>
                <a:ea typeface="NanumBarunpen" panose="020B0503000000000000" pitchFamily="34" charset="-127"/>
              </a:rPr>
              <a:t>심사팀</a:t>
            </a:r>
            <a:r>
              <a:rPr lang="ko-KR" altLang="en-US" sz="1200" b="1" dirty="0">
                <a:solidFill>
                  <a:schemeClr val="tx1"/>
                </a:solidFill>
                <a:latin typeface="NanumBarunpen" panose="020B0503000000000000" pitchFamily="34" charset="-127"/>
                <a:ea typeface="NanumBarunpen" panose="020B0503000000000000" pitchFamily="34" charset="-127"/>
              </a:rPr>
              <a:t> </a:t>
            </a:r>
            <a:endParaRPr lang="en-US" altLang="ko-KR" sz="1200" b="1" dirty="0">
              <a:solidFill>
                <a:schemeClr val="tx1"/>
              </a:solidFill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b="1" dirty="0">
                <a:solidFill>
                  <a:schemeClr val="tx1"/>
                </a:solidFill>
                <a:latin typeface="NanumBarunpen" panose="020B0503000000000000" pitchFamily="34" charset="-127"/>
                <a:ea typeface="NanumBarunpen" panose="020B0503000000000000" pitchFamily="34" charset="-127"/>
              </a:rPr>
              <a:t>심사</a:t>
            </a:r>
            <a:endParaRPr lang="en-US" altLang="ko-KR" sz="1200" b="1" dirty="0">
              <a:solidFill>
                <a:schemeClr val="tx1"/>
              </a:solidFill>
              <a:latin typeface="NanumBarunpen" panose="020B0503000000000000" pitchFamily="34" charset="-127"/>
              <a:ea typeface="NanumBarunpen" panose="020B0503000000000000" pitchFamily="34" charset="-127"/>
            </a:endParaRPr>
          </a:p>
        </p:txBody>
      </p:sp>
      <p:sp>
        <p:nvSpPr>
          <p:cNvPr id="37" name="타원 36"/>
          <p:cNvSpPr/>
          <p:nvPr/>
        </p:nvSpPr>
        <p:spPr>
          <a:xfrm>
            <a:off x="8852837" y="2603119"/>
            <a:ext cx="234735" cy="234734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1000" dirty="0">
                <a:solidFill>
                  <a:prstClr val="white"/>
                </a:solidFill>
                <a:latin typeface="NanumBarunpen" panose="020B0503000000000000" pitchFamily="34" charset="-127"/>
                <a:ea typeface="NanumBarunpen" panose="020B0503000000000000" pitchFamily="34" charset="-127"/>
              </a:rPr>
              <a:t>▶</a:t>
            </a:r>
          </a:p>
        </p:txBody>
      </p:sp>
      <p:sp>
        <p:nvSpPr>
          <p:cNvPr id="38" name="타원 37"/>
          <p:cNvSpPr/>
          <p:nvPr/>
        </p:nvSpPr>
        <p:spPr>
          <a:xfrm>
            <a:off x="9193305" y="1935528"/>
            <a:ext cx="1503425" cy="1503428"/>
          </a:xfrm>
          <a:prstGeom prst="ellipse">
            <a:avLst/>
          </a:prstGeom>
          <a:noFill/>
          <a:ln>
            <a:solidFill>
              <a:srgbClr val="2F40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 b="1" dirty="0">
                <a:solidFill>
                  <a:srgbClr val="3A3A3A"/>
                </a:solidFill>
                <a:latin typeface="NanumBarunpen" panose="020B0503000000000000" pitchFamily="34" charset="-127"/>
                <a:ea typeface="NanumBarunpen" panose="020B0503000000000000" pitchFamily="34" charset="-127"/>
              </a:rPr>
              <a:t>대출 승인</a:t>
            </a:r>
            <a:endParaRPr lang="en-US" altLang="ko-KR" sz="1200" b="1" dirty="0">
              <a:solidFill>
                <a:srgbClr val="3A3A3A"/>
              </a:solidFill>
              <a:latin typeface="NanumBarunpen" panose="020B0503000000000000" pitchFamily="34" charset="-127"/>
              <a:ea typeface="NanumBarunpen" panose="020B0503000000000000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E2EE9E4-5753-7548-B603-CAFEC085C9B3}"/>
              </a:ext>
            </a:extLst>
          </p:cNvPr>
          <p:cNvSpPr txBox="1"/>
          <p:nvPr/>
        </p:nvSpPr>
        <p:spPr>
          <a:xfrm>
            <a:off x="693792" y="1229215"/>
            <a:ext cx="13644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b="1" dirty="0" err="1">
                <a:solidFill>
                  <a:schemeClr val="tx2"/>
                </a:solidFill>
                <a:latin typeface="NanumBarunpen" panose="020B0503000000000000" pitchFamily="34" charset="-127"/>
                <a:ea typeface="NanumBarunpen" panose="020B0503000000000000" pitchFamily="34" charset="-127"/>
              </a:rPr>
              <a:t>워크플로우</a:t>
            </a:r>
            <a:endParaRPr kumimoji="1" lang="ko-KR" altLang="en-US" sz="2400" b="1" dirty="0">
              <a:solidFill>
                <a:schemeClr val="tx2"/>
              </a:solidFill>
              <a:latin typeface="NanumBarunpen" panose="020B0503000000000000" pitchFamily="34" charset="-127"/>
              <a:ea typeface="NanumBarunpen" panose="020B0503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071832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6" name="순서도: 다른 페이지 연결선 5">
              <a:extLst>
                <a:ext uri="{FF2B5EF4-FFF2-40B4-BE49-F238E27FC236}">
                  <a16:creationId xmlns:a16="http://schemas.microsoft.com/office/drawing/2014/main" id="{545D5367-27CC-4492-B348-EDFF94327EE0}"/>
                </a:ext>
              </a:extLst>
            </p:cNvPr>
            <p:cNvSpPr/>
            <p:nvPr/>
          </p:nvSpPr>
          <p:spPr>
            <a:xfrm rot="16200000">
              <a:off x="533301" y="-533301"/>
              <a:ext cx="6858000" cy="7924602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8000 h 10000"/>
                <a:gd name="connsiteX3" fmla="*/ 5000 w 10000"/>
                <a:gd name="connsiteY3" fmla="*/ 10000 h 10000"/>
                <a:gd name="connsiteX4" fmla="*/ 0 w 10000"/>
                <a:gd name="connsiteY4" fmla="*/ 8000 h 10000"/>
                <a:gd name="connsiteX5" fmla="*/ 0 w 10000"/>
                <a:gd name="connsiteY5" fmla="*/ 0 h 10000"/>
                <a:gd name="connsiteX0" fmla="*/ 0 w 10000"/>
                <a:gd name="connsiteY0" fmla="*/ 0 h 10348"/>
                <a:gd name="connsiteX1" fmla="*/ 10000 w 10000"/>
                <a:gd name="connsiteY1" fmla="*/ 0 h 10348"/>
                <a:gd name="connsiteX2" fmla="*/ 10000 w 10000"/>
                <a:gd name="connsiteY2" fmla="*/ 8000 h 10348"/>
                <a:gd name="connsiteX3" fmla="*/ 4250 w 10000"/>
                <a:gd name="connsiteY3" fmla="*/ 10348 h 10348"/>
                <a:gd name="connsiteX4" fmla="*/ 0 w 10000"/>
                <a:gd name="connsiteY4" fmla="*/ 8000 h 10348"/>
                <a:gd name="connsiteX5" fmla="*/ 0 w 10000"/>
                <a:gd name="connsiteY5" fmla="*/ 0 h 10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00" h="10348">
                  <a:moveTo>
                    <a:pt x="0" y="0"/>
                  </a:moveTo>
                  <a:lnTo>
                    <a:pt x="10000" y="0"/>
                  </a:lnTo>
                  <a:lnTo>
                    <a:pt x="10000" y="8000"/>
                  </a:lnTo>
                  <a:lnTo>
                    <a:pt x="4250" y="10348"/>
                  </a:lnTo>
                  <a:lnTo>
                    <a:pt x="0" y="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F40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NanumBarunpen" panose="020B0503000000000000" pitchFamily="34" charset="-127"/>
                <a:ea typeface="NanumBarunpen" panose="020B0503000000000000" pitchFamily="34" charset="-127"/>
              </a:endParaRPr>
            </a:p>
          </p:txBody>
        </p:sp>
        <p:sp>
          <p:nvSpPr>
            <p:cNvPr id="5" name="직각 삼각형 4">
              <a:extLst>
                <a:ext uri="{FF2B5EF4-FFF2-40B4-BE49-F238E27FC236}">
                  <a16:creationId xmlns:a16="http://schemas.microsoft.com/office/drawing/2014/main" id="{741EC158-2BBB-49F8-87A7-2D77ADA480B3}"/>
                </a:ext>
              </a:extLst>
            </p:cNvPr>
            <p:cNvSpPr/>
            <p:nvPr/>
          </p:nvSpPr>
          <p:spPr>
            <a:xfrm flipH="1">
              <a:off x="0" y="1814286"/>
              <a:ext cx="12192000" cy="5043714"/>
            </a:xfrm>
            <a:prstGeom prst="rtTriangle">
              <a:avLst/>
            </a:prstGeom>
            <a:solidFill>
              <a:srgbClr val="E6CF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NanumBarunpen" panose="020B0503000000000000" pitchFamily="34" charset="-127"/>
                <a:ea typeface="NanumBarunpen" panose="020B0503000000000000" pitchFamily="34" charset="-127"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7E4E4BF1-FB3E-49AD-9DAE-7BAD72D1CACE}"/>
                </a:ext>
              </a:extLst>
            </p:cNvPr>
            <p:cNvSpPr/>
            <p:nvPr/>
          </p:nvSpPr>
          <p:spPr>
            <a:xfrm>
              <a:off x="335733" y="860132"/>
              <a:ext cx="11520534" cy="58599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1000" sy="101000" algn="ctr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NanumBarunpen" panose="020B0503000000000000" pitchFamily="34" charset="-127"/>
                <a:ea typeface="NanumBarunpen" panose="020B0503000000000000" pitchFamily="34" charset="-127"/>
              </a:endParaRP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B6753770-2F8C-4EF2-84D4-3EA51738CDCB}"/>
              </a:ext>
            </a:extLst>
          </p:cNvPr>
          <p:cNvSpPr/>
          <p:nvPr/>
        </p:nvSpPr>
        <p:spPr>
          <a:xfrm>
            <a:off x="335733" y="62144"/>
            <a:ext cx="8931491" cy="7638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3200" b="1" i="1" kern="0" dirty="0">
                <a:solidFill>
                  <a:prstClr val="white"/>
                </a:solidFill>
                <a:latin typeface="NanumBarunpen" panose="020B0503000000000000" pitchFamily="34" charset="-127"/>
                <a:ea typeface="NanumBarunpen" panose="020B0503000000000000" pitchFamily="34" charset="-127"/>
              </a:rPr>
              <a:t>어떻게</a:t>
            </a:r>
            <a:r>
              <a:rPr lang="en-US" altLang="ko-KR" sz="3200" b="1" i="1" kern="0" dirty="0">
                <a:solidFill>
                  <a:prstClr val="white"/>
                </a:solidFill>
                <a:latin typeface="NanumBarunpen" panose="020B0503000000000000" pitchFamily="34" charset="-127"/>
                <a:ea typeface="NanumBarunpen" panose="020B0503000000000000" pitchFamily="34" charset="-127"/>
              </a:rPr>
              <a:t>?</a:t>
            </a:r>
            <a:r>
              <a:rPr lang="ko-KR" altLang="en-US" sz="3200" b="1" i="1" kern="0" dirty="0">
                <a:solidFill>
                  <a:prstClr val="white"/>
                </a:solidFill>
                <a:latin typeface="NanumBarunpen" panose="020B0503000000000000" pitchFamily="34" charset="-127"/>
                <a:ea typeface="NanumBarunpen" panose="020B0503000000000000" pitchFamily="34" charset="-127"/>
              </a:rPr>
              <a:t> </a:t>
            </a:r>
            <a:r>
              <a:rPr lang="ko-KR" altLang="en-US" sz="1600" b="1" i="1" kern="0" dirty="0" err="1">
                <a:solidFill>
                  <a:prstClr val="white"/>
                </a:solidFill>
                <a:latin typeface="NanumBarunpen" panose="020B0503000000000000" pitchFamily="34" charset="-127"/>
                <a:ea typeface="NanumBarunpen" panose="020B0503000000000000" pitchFamily="34" charset="-127"/>
              </a:rPr>
              <a:t>워크플로우</a:t>
            </a:r>
            <a:r>
              <a:rPr lang="ko-KR" altLang="en-US" sz="1600" i="1" kern="0" dirty="0">
                <a:solidFill>
                  <a:prstClr val="white"/>
                </a:solidFill>
                <a:latin typeface="NanumBarunpen" panose="020B0503000000000000" pitchFamily="34" charset="-127"/>
                <a:ea typeface="NanumBarunpen" panose="020B0503000000000000" pitchFamily="34" charset="-127"/>
              </a:rPr>
              <a:t> 및 요구사항 분석</a:t>
            </a:r>
            <a:r>
              <a:rPr lang="en-US" altLang="ko-KR" sz="1600" kern="0" dirty="0">
                <a:solidFill>
                  <a:srgbClr val="2F4054"/>
                </a:solidFill>
                <a:latin typeface="NanumBarunpen" panose="020B0503000000000000" pitchFamily="34" charset="-127"/>
                <a:ea typeface="NanumBarunpen" panose="020B0503000000000000" pitchFamily="34" charset="-127"/>
              </a:rPr>
              <a:t>e </a:t>
            </a:r>
            <a:r>
              <a:rPr lang="en-US" altLang="ko-KR" sz="900" kern="0" dirty="0">
                <a:solidFill>
                  <a:srgbClr val="2F4054"/>
                </a:solidFill>
                <a:latin typeface="NanumBarunpen" panose="020B0503000000000000" pitchFamily="34" charset="-127"/>
                <a:ea typeface="NanumBarunpen" panose="020B0503000000000000" pitchFamily="34" charset="-127"/>
              </a:rPr>
              <a:t>with BIZCAM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926123" y="1940895"/>
            <a:ext cx="10339754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>
                <a:latin typeface="NanumBarunpen" panose="020B0503000000000000" pitchFamily="34" charset="-127"/>
                <a:ea typeface="NanumBarunpen" panose="020B0503000000000000" pitchFamily="34" charset="-127"/>
              </a:rPr>
              <a:t>마이페이지</a:t>
            </a:r>
            <a:r>
              <a:rPr lang="ko-KR" altLang="en-US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대시보드에서 기업정보</a:t>
            </a:r>
            <a:r>
              <a:rPr lang="en-US" altLang="ko-KR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, </a:t>
            </a:r>
            <a:r>
              <a:rPr lang="ko-KR" altLang="en-US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대출 신청 현황</a:t>
            </a:r>
            <a:r>
              <a:rPr lang="en-US" altLang="ko-KR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, </a:t>
            </a:r>
            <a:r>
              <a:rPr lang="ko-KR" altLang="en-US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대출 내역</a:t>
            </a:r>
            <a:r>
              <a:rPr lang="en-US" altLang="ko-KR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, </a:t>
            </a:r>
            <a:r>
              <a:rPr lang="ko-KR" altLang="en-US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대출 잔액</a:t>
            </a:r>
            <a:r>
              <a:rPr lang="en-US" altLang="ko-KR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, </a:t>
            </a:r>
            <a:r>
              <a:rPr lang="ko-KR" altLang="en-US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대출 서류 보관함을 확인할 수 있다</a:t>
            </a:r>
            <a:r>
              <a:rPr lang="en-US" altLang="ko-KR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담당 세무사가 인증 </a:t>
            </a:r>
            <a:r>
              <a:rPr lang="ko-KR" altLang="en-US" dirty="0" err="1">
                <a:latin typeface="NanumBarunpen" panose="020B0503000000000000" pitchFamily="34" charset="-127"/>
                <a:ea typeface="NanumBarunpen" panose="020B0503000000000000" pitchFamily="34" charset="-127"/>
              </a:rPr>
              <a:t>신청시</a:t>
            </a:r>
            <a:r>
              <a:rPr lang="ko-KR" altLang="en-US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기업의 기장 세무사가 </a:t>
            </a:r>
            <a:r>
              <a:rPr lang="ko-KR" altLang="en-US" dirty="0" err="1">
                <a:latin typeface="NanumBarunpen" panose="020B0503000000000000" pitchFamily="34" charset="-127"/>
                <a:ea typeface="NanumBarunpen" panose="020B0503000000000000" pitchFamily="34" charset="-127"/>
              </a:rPr>
              <a:t>맞다면</a:t>
            </a:r>
            <a:r>
              <a:rPr lang="ko-KR" altLang="en-US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인증할 수 있고</a:t>
            </a:r>
            <a:r>
              <a:rPr lang="en-US" altLang="ko-KR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, </a:t>
            </a:r>
            <a:r>
              <a:rPr lang="ko-KR" altLang="en-US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세무사는 인증 후부터 기업의 대출 서류 보관함에 서류를 업로드할 수 있다</a:t>
            </a:r>
            <a:r>
              <a:rPr lang="en-US" altLang="ko-KR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대출 상품 조회 및 대출 신청을 할 수 있고</a:t>
            </a:r>
            <a:r>
              <a:rPr lang="en-US" altLang="ko-KR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, </a:t>
            </a:r>
            <a:r>
              <a:rPr lang="ko-KR" altLang="en-US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신청 전 신용도에 따른 예상 금리를 확인할 수 있다</a:t>
            </a:r>
            <a:r>
              <a:rPr lang="en-US" altLang="ko-KR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대출 상품 최대 </a:t>
            </a:r>
            <a:r>
              <a:rPr lang="en-US" altLang="ko-KR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3</a:t>
            </a:r>
            <a:r>
              <a:rPr lang="ko-KR" altLang="en-US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개까지 비교할 수 있다</a:t>
            </a:r>
            <a:r>
              <a:rPr lang="en-US" altLang="ko-KR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상품 상세페이지에서 비대면 상담 및 비대면 대출을 신청할 수 있다</a:t>
            </a:r>
            <a:r>
              <a:rPr lang="en-US" altLang="ko-KR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대출 신청 페이지에서 필수 서류 리스트를 볼 수 있고 기존의 서류 보관함에 보관되어있는 서류 및 새로 업로드한 서류를 함께 제출할 수 있다</a:t>
            </a:r>
            <a:r>
              <a:rPr lang="en-US" altLang="ko-KR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대출 신청 페이지에서 대출 계좌</a:t>
            </a:r>
            <a:r>
              <a:rPr lang="en-US" altLang="ko-KR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, </a:t>
            </a:r>
            <a:r>
              <a:rPr lang="ko-KR" altLang="en-US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희망 </a:t>
            </a:r>
            <a:r>
              <a:rPr lang="ko-KR" altLang="en-US" dirty="0" err="1">
                <a:latin typeface="NanumBarunpen" panose="020B0503000000000000" pitchFamily="34" charset="-127"/>
                <a:ea typeface="NanumBarunpen" panose="020B0503000000000000" pitchFamily="34" charset="-127"/>
              </a:rPr>
              <a:t>대출액</a:t>
            </a:r>
            <a:r>
              <a:rPr lang="en-US" altLang="ko-KR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, </a:t>
            </a:r>
            <a:r>
              <a:rPr lang="ko-KR" altLang="en-US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상환방식</a:t>
            </a:r>
            <a:r>
              <a:rPr lang="en-US" altLang="ko-KR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, </a:t>
            </a:r>
            <a:r>
              <a:rPr lang="ko-KR" altLang="en-US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기간</a:t>
            </a:r>
            <a:r>
              <a:rPr lang="en-US" altLang="ko-KR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, </a:t>
            </a:r>
            <a:r>
              <a:rPr lang="ko-KR" altLang="en-US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유형 등을 선택할 수 있다</a:t>
            </a:r>
            <a:r>
              <a:rPr lang="en-US" altLang="ko-KR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대출 신청 현황 페이지에서 대출 신청 정보 및 담당직원 이름과 상태를 알 수 있다</a:t>
            </a:r>
            <a:r>
              <a:rPr lang="en-US" altLang="ko-KR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대출 내역 페이지에서 대출 정보를 확인할 수 있고</a:t>
            </a:r>
            <a:r>
              <a:rPr lang="en-US" altLang="ko-KR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, </a:t>
            </a:r>
            <a:r>
              <a:rPr lang="ko-KR" altLang="en-US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상세페이지에서 </a:t>
            </a:r>
            <a:r>
              <a:rPr lang="ko-KR" altLang="en-US" dirty="0" err="1">
                <a:latin typeface="NanumBarunpen" panose="020B0503000000000000" pitchFamily="34" charset="-127"/>
                <a:ea typeface="NanumBarunpen" panose="020B0503000000000000" pitchFamily="34" charset="-127"/>
              </a:rPr>
              <a:t>상환내역을</a:t>
            </a:r>
            <a:r>
              <a:rPr lang="ko-KR" altLang="en-US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확인할 수 있다</a:t>
            </a:r>
            <a:r>
              <a:rPr lang="en-US" altLang="ko-KR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제출한 재무제표를 </a:t>
            </a:r>
            <a:r>
              <a:rPr lang="ko-KR" altLang="en-US" dirty="0" err="1">
                <a:latin typeface="NanumBarunpen" panose="020B0503000000000000" pitchFamily="34" charset="-127"/>
                <a:ea typeface="NanumBarunpen" panose="020B0503000000000000" pitchFamily="34" charset="-127"/>
              </a:rPr>
              <a:t>바탕으로한</a:t>
            </a:r>
            <a:r>
              <a:rPr lang="ko-KR" altLang="en-US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기업분석 대시보드를 볼 수 있다</a:t>
            </a:r>
            <a:r>
              <a:rPr lang="en-US" altLang="ko-KR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>
                <a:latin typeface="NanumBarunpen" panose="020B0503000000000000" pitchFamily="34" charset="-127"/>
                <a:ea typeface="NanumBarunpen" panose="020B0503000000000000" pitchFamily="34" charset="-127"/>
              </a:rPr>
              <a:t>여러개의</a:t>
            </a:r>
            <a:r>
              <a:rPr lang="ko-KR" altLang="en-US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서류 업로드를 한번에 할 수 있다</a:t>
            </a:r>
            <a:r>
              <a:rPr lang="en-US" altLang="ko-KR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서류 보관함에서 </a:t>
            </a:r>
            <a:r>
              <a:rPr lang="ko-KR" altLang="en-US" dirty="0" err="1">
                <a:latin typeface="NanumBarunpen" panose="020B0503000000000000" pitchFamily="34" charset="-127"/>
                <a:ea typeface="NanumBarunpen" panose="020B0503000000000000" pitchFamily="34" charset="-127"/>
              </a:rPr>
              <a:t>여러개의</a:t>
            </a:r>
            <a:r>
              <a:rPr lang="ko-KR" altLang="en-US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서류를 한번에 삭제할 수 있다</a:t>
            </a:r>
            <a:r>
              <a:rPr lang="en-US" altLang="ko-KR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R" dirty="0" err="1">
                <a:latin typeface="NanumBarunpen" panose="020B0503000000000000" pitchFamily="34" charset="-127"/>
                <a:ea typeface="NanumBarunpen" panose="020B0503000000000000" pitchFamily="34" charset="-127"/>
              </a:rPr>
              <a:t>QnA</a:t>
            </a:r>
            <a:r>
              <a:rPr lang="en" altLang="ko-KR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</a:t>
            </a:r>
            <a:r>
              <a:rPr lang="ko-KR" altLang="en-US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게시판에서 문의를 남길 수 있다</a:t>
            </a:r>
            <a:r>
              <a:rPr lang="en-US" altLang="ko-KR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E2EE9E4-5753-7548-B603-CAFEC085C9B3}"/>
              </a:ext>
            </a:extLst>
          </p:cNvPr>
          <p:cNvSpPr txBox="1"/>
          <p:nvPr/>
        </p:nvSpPr>
        <p:spPr>
          <a:xfrm>
            <a:off x="693792" y="1229215"/>
            <a:ext cx="23968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b="1" dirty="0">
                <a:solidFill>
                  <a:schemeClr val="tx2"/>
                </a:solidFill>
                <a:latin typeface="NanumBarunpen" panose="020B0503000000000000" pitchFamily="34" charset="-127"/>
                <a:ea typeface="NanumBarunpen" panose="020B0503000000000000" pitchFamily="34" charset="-127"/>
              </a:rPr>
              <a:t>요구사항 분석 </a:t>
            </a:r>
            <a:r>
              <a:rPr kumimoji="1" lang="en-US" altLang="ko-KR" sz="2400" b="1" dirty="0">
                <a:solidFill>
                  <a:schemeClr val="tx2"/>
                </a:solidFill>
                <a:latin typeface="NanumBarunpen" panose="020B0503000000000000" pitchFamily="34" charset="-127"/>
                <a:ea typeface="NanumBarunpen" panose="020B0503000000000000" pitchFamily="34" charset="-127"/>
              </a:rPr>
              <a:t>:</a:t>
            </a:r>
            <a:r>
              <a:rPr kumimoji="1" lang="ko-KR" altLang="en-US" sz="2400" b="1" dirty="0">
                <a:solidFill>
                  <a:schemeClr val="tx2"/>
                </a:solidFill>
                <a:latin typeface="NanumBarunpen" panose="020B0503000000000000" pitchFamily="34" charset="-127"/>
                <a:ea typeface="NanumBarunpen" panose="020B0503000000000000" pitchFamily="34" charset="-127"/>
              </a:rPr>
              <a:t> 기업</a:t>
            </a:r>
          </a:p>
        </p:txBody>
      </p:sp>
    </p:spTree>
    <p:extLst>
      <p:ext uri="{BB962C8B-B14F-4D97-AF65-F5344CB8AC3E}">
        <p14:creationId xmlns:p14="http://schemas.microsoft.com/office/powerpoint/2010/main" val="31295715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6" name="순서도: 다른 페이지 연결선 5">
              <a:extLst>
                <a:ext uri="{FF2B5EF4-FFF2-40B4-BE49-F238E27FC236}">
                  <a16:creationId xmlns:a16="http://schemas.microsoft.com/office/drawing/2014/main" id="{545D5367-27CC-4492-B348-EDFF94327EE0}"/>
                </a:ext>
              </a:extLst>
            </p:cNvPr>
            <p:cNvSpPr/>
            <p:nvPr/>
          </p:nvSpPr>
          <p:spPr>
            <a:xfrm rot="16200000">
              <a:off x="533301" y="-533301"/>
              <a:ext cx="6858000" cy="7924602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8000 h 10000"/>
                <a:gd name="connsiteX3" fmla="*/ 5000 w 10000"/>
                <a:gd name="connsiteY3" fmla="*/ 10000 h 10000"/>
                <a:gd name="connsiteX4" fmla="*/ 0 w 10000"/>
                <a:gd name="connsiteY4" fmla="*/ 8000 h 10000"/>
                <a:gd name="connsiteX5" fmla="*/ 0 w 10000"/>
                <a:gd name="connsiteY5" fmla="*/ 0 h 10000"/>
                <a:gd name="connsiteX0" fmla="*/ 0 w 10000"/>
                <a:gd name="connsiteY0" fmla="*/ 0 h 10348"/>
                <a:gd name="connsiteX1" fmla="*/ 10000 w 10000"/>
                <a:gd name="connsiteY1" fmla="*/ 0 h 10348"/>
                <a:gd name="connsiteX2" fmla="*/ 10000 w 10000"/>
                <a:gd name="connsiteY2" fmla="*/ 8000 h 10348"/>
                <a:gd name="connsiteX3" fmla="*/ 4250 w 10000"/>
                <a:gd name="connsiteY3" fmla="*/ 10348 h 10348"/>
                <a:gd name="connsiteX4" fmla="*/ 0 w 10000"/>
                <a:gd name="connsiteY4" fmla="*/ 8000 h 10348"/>
                <a:gd name="connsiteX5" fmla="*/ 0 w 10000"/>
                <a:gd name="connsiteY5" fmla="*/ 0 h 10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00" h="10348">
                  <a:moveTo>
                    <a:pt x="0" y="0"/>
                  </a:moveTo>
                  <a:lnTo>
                    <a:pt x="10000" y="0"/>
                  </a:lnTo>
                  <a:lnTo>
                    <a:pt x="10000" y="8000"/>
                  </a:lnTo>
                  <a:lnTo>
                    <a:pt x="4250" y="10348"/>
                  </a:lnTo>
                  <a:lnTo>
                    <a:pt x="0" y="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F40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NanumBarunpen" panose="020B0503000000000000" pitchFamily="34" charset="-127"/>
                <a:ea typeface="NanumBarunpen" panose="020B0503000000000000" pitchFamily="34" charset="-127"/>
              </a:endParaRPr>
            </a:p>
          </p:txBody>
        </p:sp>
        <p:sp>
          <p:nvSpPr>
            <p:cNvPr id="5" name="직각 삼각형 4">
              <a:extLst>
                <a:ext uri="{FF2B5EF4-FFF2-40B4-BE49-F238E27FC236}">
                  <a16:creationId xmlns:a16="http://schemas.microsoft.com/office/drawing/2014/main" id="{741EC158-2BBB-49F8-87A7-2D77ADA480B3}"/>
                </a:ext>
              </a:extLst>
            </p:cNvPr>
            <p:cNvSpPr/>
            <p:nvPr/>
          </p:nvSpPr>
          <p:spPr>
            <a:xfrm flipH="1">
              <a:off x="0" y="1814286"/>
              <a:ext cx="12192000" cy="5043714"/>
            </a:xfrm>
            <a:prstGeom prst="rtTriangle">
              <a:avLst/>
            </a:prstGeom>
            <a:solidFill>
              <a:srgbClr val="E6CF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NanumBarunpen" panose="020B0503000000000000" pitchFamily="34" charset="-127"/>
                <a:ea typeface="NanumBarunpen" panose="020B0503000000000000" pitchFamily="34" charset="-127"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7E4E4BF1-FB3E-49AD-9DAE-7BAD72D1CACE}"/>
                </a:ext>
              </a:extLst>
            </p:cNvPr>
            <p:cNvSpPr/>
            <p:nvPr/>
          </p:nvSpPr>
          <p:spPr>
            <a:xfrm>
              <a:off x="335733" y="860132"/>
              <a:ext cx="11520534" cy="58599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1000" sy="101000" algn="ctr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NanumBarunpen" panose="020B0503000000000000" pitchFamily="34" charset="-127"/>
                <a:ea typeface="NanumBarunpen" panose="020B0503000000000000" pitchFamily="34" charset="-127"/>
              </a:endParaRP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B6753770-2F8C-4EF2-84D4-3EA51738CDCB}"/>
              </a:ext>
            </a:extLst>
          </p:cNvPr>
          <p:cNvSpPr/>
          <p:nvPr/>
        </p:nvSpPr>
        <p:spPr>
          <a:xfrm>
            <a:off x="335733" y="62144"/>
            <a:ext cx="8931491" cy="7638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3200" b="1" i="1" kern="0" dirty="0">
                <a:solidFill>
                  <a:prstClr val="white"/>
                </a:solidFill>
                <a:latin typeface="NanumBarunpen" panose="020B0503000000000000" pitchFamily="34" charset="-127"/>
                <a:ea typeface="NanumBarunpen" panose="020B0503000000000000" pitchFamily="34" charset="-127"/>
              </a:rPr>
              <a:t>어떻게</a:t>
            </a:r>
            <a:r>
              <a:rPr lang="en-US" altLang="ko-KR" sz="3200" b="1" i="1" kern="0" dirty="0">
                <a:solidFill>
                  <a:prstClr val="white"/>
                </a:solidFill>
                <a:latin typeface="NanumBarunpen" panose="020B0503000000000000" pitchFamily="34" charset="-127"/>
                <a:ea typeface="NanumBarunpen" panose="020B0503000000000000" pitchFamily="34" charset="-127"/>
              </a:rPr>
              <a:t>?</a:t>
            </a:r>
            <a:r>
              <a:rPr lang="ko-KR" altLang="en-US" sz="3200" b="1" i="1" kern="0" dirty="0">
                <a:solidFill>
                  <a:prstClr val="white"/>
                </a:solidFill>
                <a:latin typeface="NanumBarunpen" panose="020B0503000000000000" pitchFamily="34" charset="-127"/>
                <a:ea typeface="NanumBarunpen" panose="020B0503000000000000" pitchFamily="34" charset="-127"/>
              </a:rPr>
              <a:t> </a:t>
            </a:r>
            <a:r>
              <a:rPr lang="ko-KR" altLang="en-US" sz="1600" b="1" i="1" kern="0" dirty="0" err="1">
                <a:solidFill>
                  <a:prstClr val="white"/>
                </a:solidFill>
                <a:latin typeface="NanumBarunpen" panose="020B0503000000000000" pitchFamily="34" charset="-127"/>
                <a:ea typeface="NanumBarunpen" panose="020B0503000000000000" pitchFamily="34" charset="-127"/>
              </a:rPr>
              <a:t>워크플로우</a:t>
            </a:r>
            <a:r>
              <a:rPr lang="ko-KR" altLang="en-US" sz="1600" i="1" kern="0" dirty="0">
                <a:solidFill>
                  <a:prstClr val="white"/>
                </a:solidFill>
                <a:latin typeface="NanumBarunpen" panose="020B0503000000000000" pitchFamily="34" charset="-127"/>
                <a:ea typeface="NanumBarunpen" panose="020B0503000000000000" pitchFamily="34" charset="-127"/>
              </a:rPr>
              <a:t> 및 요구사항 분석</a:t>
            </a:r>
            <a:r>
              <a:rPr lang="en-US" altLang="ko-KR" sz="1600" kern="0" dirty="0">
                <a:solidFill>
                  <a:srgbClr val="2F4054"/>
                </a:solidFill>
                <a:latin typeface="NanumBarunpen" panose="020B0503000000000000" pitchFamily="34" charset="-127"/>
                <a:ea typeface="NanumBarunpen" panose="020B0503000000000000" pitchFamily="34" charset="-127"/>
              </a:rPr>
              <a:t>e </a:t>
            </a:r>
            <a:r>
              <a:rPr lang="en-US" altLang="ko-KR" sz="900" kern="0" dirty="0">
                <a:solidFill>
                  <a:srgbClr val="2F4054"/>
                </a:solidFill>
                <a:latin typeface="NanumBarunpen" panose="020B0503000000000000" pitchFamily="34" charset="-127"/>
                <a:ea typeface="NanumBarunpen" panose="020B0503000000000000" pitchFamily="34" charset="-127"/>
              </a:rPr>
              <a:t>with BIZCAM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926123" y="1940895"/>
            <a:ext cx="1033975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인증을 받은 기업에 한해 대출 서류를 제출할 수 있다</a:t>
            </a:r>
            <a:r>
              <a:rPr lang="en-US" altLang="ko-KR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. (</a:t>
            </a:r>
            <a:r>
              <a:rPr lang="ko-KR" altLang="en-US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삭제는 안됨</a:t>
            </a:r>
            <a:r>
              <a:rPr lang="en-US" altLang="ko-KR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내가 맡은 기업 목록을 볼 수 있다</a:t>
            </a:r>
            <a:r>
              <a:rPr lang="en-US" altLang="ko-KR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E2EE9E4-5753-7548-B603-CAFEC085C9B3}"/>
              </a:ext>
            </a:extLst>
          </p:cNvPr>
          <p:cNvSpPr txBox="1"/>
          <p:nvPr/>
        </p:nvSpPr>
        <p:spPr>
          <a:xfrm>
            <a:off x="693792" y="1229215"/>
            <a:ext cx="26661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b="1" dirty="0">
                <a:solidFill>
                  <a:schemeClr val="tx2"/>
                </a:solidFill>
                <a:latin typeface="NanumBarunpen" panose="020B0503000000000000" pitchFamily="34" charset="-127"/>
                <a:ea typeface="NanumBarunpen" panose="020B0503000000000000" pitchFamily="34" charset="-127"/>
              </a:rPr>
              <a:t>요구사항 분석 </a:t>
            </a:r>
            <a:r>
              <a:rPr kumimoji="1" lang="en-US" altLang="ko-KR" sz="2400" b="1" dirty="0">
                <a:solidFill>
                  <a:schemeClr val="tx2"/>
                </a:solidFill>
                <a:latin typeface="NanumBarunpen" panose="020B0503000000000000" pitchFamily="34" charset="-127"/>
                <a:ea typeface="NanumBarunpen" panose="020B0503000000000000" pitchFamily="34" charset="-127"/>
              </a:rPr>
              <a:t>:</a:t>
            </a:r>
            <a:r>
              <a:rPr kumimoji="1" lang="ko-KR" altLang="en-US" sz="2400" b="1" dirty="0">
                <a:solidFill>
                  <a:schemeClr val="tx2"/>
                </a:solidFill>
                <a:latin typeface="NanumBarunpen" panose="020B0503000000000000" pitchFamily="34" charset="-127"/>
                <a:ea typeface="NanumBarunpen" panose="020B0503000000000000" pitchFamily="34" charset="-127"/>
              </a:rPr>
              <a:t> 세무사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A69E65A-BEEE-7D46-A2CF-CA373175E5C0}"/>
              </a:ext>
            </a:extLst>
          </p:cNvPr>
          <p:cNvSpPr txBox="1"/>
          <p:nvPr/>
        </p:nvSpPr>
        <p:spPr>
          <a:xfrm>
            <a:off x="693792" y="2816519"/>
            <a:ext cx="24192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b="1" dirty="0">
                <a:solidFill>
                  <a:schemeClr val="tx2"/>
                </a:solidFill>
                <a:latin typeface="NanumBarunpen" panose="020B0503000000000000" pitchFamily="34" charset="-127"/>
                <a:ea typeface="NanumBarunpen" panose="020B0503000000000000" pitchFamily="34" charset="-127"/>
              </a:rPr>
              <a:t>요구사항 분석 </a:t>
            </a:r>
            <a:r>
              <a:rPr kumimoji="1" lang="en-US" altLang="ko-KR" sz="2400" b="1" dirty="0">
                <a:solidFill>
                  <a:schemeClr val="tx2"/>
                </a:solidFill>
                <a:latin typeface="NanumBarunpen" panose="020B0503000000000000" pitchFamily="34" charset="-127"/>
                <a:ea typeface="NanumBarunpen" panose="020B0503000000000000" pitchFamily="34" charset="-127"/>
              </a:rPr>
              <a:t>:</a:t>
            </a:r>
            <a:r>
              <a:rPr kumimoji="1" lang="ko-KR" altLang="en-US" sz="2400" b="1" dirty="0">
                <a:solidFill>
                  <a:schemeClr val="tx2"/>
                </a:solidFill>
                <a:latin typeface="NanumBarunpen" panose="020B0503000000000000" pitchFamily="34" charset="-127"/>
                <a:ea typeface="NanumBarunpen" panose="020B0503000000000000" pitchFamily="34" charset="-127"/>
              </a:rPr>
              <a:t> 은행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750978C-E837-134D-9E64-B3A46B26C2AD}"/>
              </a:ext>
            </a:extLst>
          </p:cNvPr>
          <p:cNvSpPr/>
          <p:nvPr/>
        </p:nvSpPr>
        <p:spPr>
          <a:xfrm>
            <a:off x="926123" y="3541380"/>
            <a:ext cx="1033975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기업이 대출을 신청하는 즉시 해당 지점의 </a:t>
            </a:r>
            <a:r>
              <a:rPr lang="ko-KR" altLang="en-US" dirty="0" err="1">
                <a:latin typeface="NanumBarunpen" panose="020B0503000000000000" pitchFamily="34" charset="-127"/>
                <a:ea typeface="NanumBarunpen" panose="020B0503000000000000" pitchFamily="34" charset="-127"/>
              </a:rPr>
              <a:t>행원들중</a:t>
            </a:r>
            <a:r>
              <a:rPr lang="ko-KR" altLang="en-US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기업대출 담당 직원에게 순차적으로 업무가 부여된다</a:t>
            </a:r>
            <a:r>
              <a:rPr lang="en-US" altLang="ko-KR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>
                <a:latin typeface="NanumBarunpen" panose="020B0503000000000000" pitchFamily="34" charset="-127"/>
                <a:ea typeface="NanumBarunpen" panose="020B0503000000000000" pitchFamily="34" charset="-127"/>
              </a:rPr>
              <a:t>직원별</a:t>
            </a:r>
            <a:r>
              <a:rPr lang="ko-KR" altLang="en-US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대시보드에서 업무리스트로 신규 대출 신청 목록을 볼 수 있고 서류를 심사할 수 있다</a:t>
            </a:r>
            <a:r>
              <a:rPr lang="en-US" altLang="ko-KR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서류 </a:t>
            </a:r>
            <a:r>
              <a:rPr lang="ko-KR" altLang="en-US" dirty="0" err="1">
                <a:latin typeface="NanumBarunpen" panose="020B0503000000000000" pitchFamily="34" charset="-127"/>
                <a:ea typeface="NanumBarunpen" panose="020B0503000000000000" pitchFamily="34" charset="-127"/>
              </a:rPr>
              <a:t>심사시</a:t>
            </a:r>
            <a:r>
              <a:rPr lang="ko-KR" altLang="en-US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직원은 기업 재무제표 분석 데이터를 볼 수 있으며 성장성</a:t>
            </a:r>
            <a:r>
              <a:rPr lang="en-US" altLang="ko-KR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, </a:t>
            </a:r>
            <a:r>
              <a:rPr lang="ko-KR" altLang="en-US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수익성</a:t>
            </a:r>
            <a:r>
              <a:rPr lang="en-US" altLang="ko-KR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, </a:t>
            </a:r>
            <a:r>
              <a:rPr lang="ko-KR" altLang="en-US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안정성</a:t>
            </a:r>
            <a:r>
              <a:rPr lang="en-US" altLang="ko-KR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, </a:t>
            </a:r>
            <a:r>
              <a:rPr lang="ko-KR" altLang="en-US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활동성 네 부문에 대해 직접 하한선을 입력하고 그에 따라 자동 심사를 할 수 있다</a:t>
            </a:r>
            <a:r>
              <a:rPr lang="en-US" altLang="ko-KR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1</a:t>
            </a:r>
            <a:r>
              <a:rPr lang="ko-KR" altLang="en-US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차 서류심사가 완료되면 은행은 </a:t>
            </a:r>
            <a:r>
              <a:rPr lang="en-US" altLang="ko-KR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2</a:t>
            </a:r>
            <a:r>
              <a:rPr lang="ko-KR" altLang="en-US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차 전문가 심사를 위해 </a:t>
            </a:r>
            <a:r>
              <a:rPr lang="ko-KR" altLang="en-US" dirty="0" err="1">
                <a:latin typeface="NanumBarunpen" panose="020B0503000000000000" pitchFamily="34" charset="-127"/>
                <a:ea typeface="NanumBarunpen" panose="020B0503000000000000" pitchFamily="34" charset="-127"/>
              </a:rPr>
              <a:t>심사팀으로</a:t>
            </a:r>
            <a:r>
              <a:rPr lang="ko-KR" altLang="en-US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신청 정보를 넘길 수 있다</a:t>
            </a:r>
            <a:r>
              <a:rPr lang="en-US" altLang="ko-KR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직원은 대시보드에서 대출 현황을 보고 부서 회의나 지점별 성과를 파악하는데 도움을 받을 수 있다</a:t>
            </a:r>
            <a:r>
              <a:rPr lang="en-US" altLang="ko-KR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. </a:t>
            </a:r>
            <a:r>
              <a:rPr lang="ko-KR" altLang="en-US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대출 현황에는 </a:t>
            </a:r>
            <a:r>
              <a:rPr lang="ko-KR" altLang="en-US" dirty="0" err="1">
                <a:latin typeface="NanumBarunpen" panose="020B0503000000000000" pitchFamily="34" charset="-127"/>
                <a:ea typeface="NanumBarunpen" panose="020B0503000000000000" pitchFamily="34" charset="-127"/>
              </a:rPr>
              <a:t>날짜별</a:t>
            </a:r>
            <a:r>
              <a:rPr lang="ko-KR" altLang="en-US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대출 현황</a:t>
            </a:r>
            <a:r>
              <a:rPr lang="en-US" altLang="ko-KR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, </a:t>
            </a:r>
            <a:r>
              <a:rPr lang="ko-KR" altLang="en-US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지점별 대출 현황</a:t>
            </a:r>
            <a:r>
              <a:rPr lang="en-US" altLang="ko-KR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, </a:t>
            </a:r>
            <a:r>
              <a:rPr lang="ko-KR" altLang="en-US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시간대별 대출 현황</a:t>
            </a:r>
            <a:r>
              <a:rPr lang="en-US" altLang="ko-KR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, </a:t>
            </a:r>
            <a:r>
              <a:rPr lang="ko-KR" altLang="en-US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대기업</a:t>
            </a:r>
            <a:r>
              <a:rPr lang="en-US" altLang="ko-KR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/</a:t>
            </a:r>
            <a:r>
              <a:rPr lang="ko-KR" altLang="en-US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중소</a:t>
            </a:r>
            <a:r>
              <a:rPr lang="en-US" altLang="ko-KR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/</a:t>
            </a:r>
            <a:r>
              <a:rPr lang="ko-KR" altLang="en-US" dirty="0" err="1">
                <a:latin typeface="NanumBarunpen" panose="020B0503000000000000" pitchFamily="34" charset="-127"/>
                <a:ea typeface="NanumBarunpen" panose="020B0503000000000000" pitchFamily="34" charset="-127"/>
              </a:rPr>
              <a:t>소상공인별</a:t>
            </a:r>
            <a:r>
              <a:rPr lang="ko-KR" altLang="en-US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대출 현황을 볼 수 있다</a:t>
            </a:r>
            <a:r>
              <a:rPr lang="en-US" altLang="ko-KR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직원은 </a:t>
            </a:r>
            <a:r>
              <a:rPr lang="en" altLang="ko-KR" dirty="0" err="1">
                <a:latin typeface="NanumBarunpen" panose="020B0503000000000000" pitchFamily="34" charset="-127"/>
                <a:ea typeface="NanumBarunpen" panose="020B0503000000000000" pitchFamily="34" charset="-127"/>
              </a:rPr>
              <a:t>QnA</a:t>
            </a:r>
            <a:r>
              <a:rPr lang="en" altLang="ko-KR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</a:t>
            </a:r>
            <a:r>
              <a:rPr lang="ko-KR" altLang="en-US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게시판에 남겨진 문의사항에 답변을 남길 수 있다</a:t>
            </a:r>
            <a:r>
              <a:rPr lang="en-US" altLang="ko-KR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574813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순서도: 다른 페이지 연결선 5">
            <a:extLst>
              <a:ext uri="{FF2B5EF4-FFF2-40B4-BE49-F238E27FC236}">
                <a16:creationId xmlns:a16="http://schemas.microsoft.com/office/drawing/2014/main" id="{545D5367-27CC-4492-B348-EDFF94327EE0}"/>
              </a:ext>
            </a:extLst>
          </p:cNvPr>
          <p:cNvSpPr/>
          <p:nvPr/>
        </p:nvSpPr>
        <p:spPr>
          <a:xfrm rot="16200000" flipV="1">
            <a:off x="6572202" y="1238202"/>
            <a:ext cx="6858000" cy="4381596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8000 h 10000"/>
              <a:gd name="connsiteX3" fmla="*/ 5000 w 10000"/>
              <a:gd name="connsiteY3" fmla="*/ 10000 h 10000"/>
              <a:gd name="connsiteX4" fmla="*/ 0 w 10000"/>
              <a:gd name="connsiteY4" fmla="*/ 8000 h 10000"/>
              <a:gd name="connsiteX5" fmla="*/ 0 w 10000"/>
              <a:gd name="connsiteY5" fmla="*/ 0 h 10000"/>
              <a:gd name="connsiteX0" fmla="*/ 0 w 10000"/>
              <a:gd name="connsiteY0" fmla="*/ 0 h 10348"/>
              <a:gd name="connsiteX1" fmla="*/ 10000 w 10000"/>
              <a:gd name="connsiteY1" fmla="*/ 0 h 10348"/>
              <a:gd name="connsiteX2" fmla="*/ 10000 w 10000"/>
              <a:gd name="connsiteY2" fmla="*/ 8000 h 10348"/>
              <a:gd name="connsiteX3" fmla="*/ 4250 w 10000"/>
              <a:gd name="connsiteY3" fmla="*/ 10348 h 10348"/>
              <a:gd name="connsiteX4" fmla="*/ 0 w 10000"/>
              <a:gd name="connsiteY4" fmla="*/ 8000 h 10348"/>
              <a:gd name="connsiteX5" fmla="*/ 0 w 10000"/>
              <a:gd name="connsiteY5" fmla="*/ 0 h 10348"/>
              <a:gd name="connsiteX0" fmla="*/ 0 w 10000"/>
              <a:gd name="connsiteY0" fmla="*/ 0 h 20878"/>
              <a:gd name="connsiteX1" fmla="*/ 10000 w 10000"/>
              <a:gd name="connsiteY1" fmla="*/ 0 h 20878"/>
              <a:gd name="connsiteX2" fmla="*/ 10000 w 10000"/>
              <a:gd name="connsiteY2" fmla="*/ 8000 h 20878"/>
              <a:gd name="connsiteX3" fmla="*/ 1269 w 10000"/>
              <a:gd name="connsiteY3" fmla="*/ 20878 h 20878"/>
              <a:gd name="connsiteX4" fmla="*/ 0 w 10000"/>
              <a:gd name="connsiteY4" fmla="*/ 8000 h 20878"/>
              <a:gd name="connsiteX5" fmla="*/ 0 w 10000"/>
              <a:gd name="connsiteY5" fmla="*/ 0 h 20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00" h="20878">
                <a:moveTo>
                  <a:pt x="0" y="0"/>
                </a:moveTo>
                <a:lnTo>
                  <a:pt x="10000" y="0"/>
                </a:lnTo>
                <a:lnTo>
                  <a:pt x="10000" y="8000"/>
                </a:lnTo>
                <a:lnTo>
                  <a:pt x="1269" y="20878"/>
                </a:lnTo>
                <a:lnTo>
                  <a:pt x="0" y="8000"/>
                </a:lnTo>
                <a:lnTo>
                  <a:pt x="0" y="0"/>
                </a:lnTo>
                <a:close/>
              </a:path>
            </a:pathLst>
          </a:custGeom>
          <a:solidFill>
            <a:srgbClr val="2F4054"/>
          </a:solidFill>
          <a:ln>
            <a:noFill/>
          </a:ln>
          <a:effectLst>
            <a:outerShdw blurRad="2540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NanumBarunpen" panose="020B0503000000000000" pitchFamily="34" charset="-127"/>
              <a:ea typeface="NanumBarunpen" panose="020B0503000000000000" pitchFamily="34" charset="-127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741EC158-2BBB-49F8-87A7-2D77ADA480B3}"/>
              </a:ext>
            </a:extLst>
          </p:cNvPr>
          <p:cNvSpPr/>
          <p:nvPr/>
        </p:nvSpPr>
        <p:spPr>
          <a:xfrm>
            <a:off x="0" y="3111500"/>
            <a:ext cx="12192000" cy="3746500"/>
          </a:xfrm>
          <a:prstGeom prst="rtTriangle">
            <a:avLst/>
          </a:prstGeom>
          <a:solidFill>
            <a:srgbClr val="E6CFC1"/>
          </a:solidFill>
          <a:ln>
            <a:noFill/>
          </a:ln>
          <a:effectLst>
            <a:outerShdw blurRad="127000" dist="12700" dir="18900000" algn="b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NanumBarunpen" panose="020B0503000000000000" pitchFamily="34" charset="-127"/>
              <a:ea typeface="NanumBarunpen" panose="020B0503000000000000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98E5C1A-65D6-4F9E-8CD9-4F475B971A37}"/>
              </a:ext>
            </a:extLst>
          </p:cNvPr>
          <p:cNvSpPr/>
          <p:nvPr/>
        </p:nvSpPr>
        <p:spPr>
          <a:xfrm rot="1020000">
            <a:off x="353387" y="2526357"/>
            <a:ext cx="8056421" cy="16032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7200" b="1" i="1" kern="0" dirty="0">
                <a:solidFill>
                  <a:srgbClr val="2F4054"/>
                </a:solidFill>
                <a:latin typeface="NanumBarunpen" panose="020B0503000000000000" pitchFamily="34" charset="-127"/>
                <a:ea typeface="NanumBarunpen" panose="020B0503000000000000" pitchFamily="34" charset="-127"/>
              </a:rPr>
              <a:t>감사합니다</a:t>
            </a:r>
            <a:r>
              <a:rPr lang="en-US" altLang="ko-KR" sz="7200" b="1" i="1" kern="0" dirty="0">
                <a:solidFill>
                  <a:srgbClr val="2F4054"/>
                </a:solidFill>
                <a:latin typeface="NanumBarunpen" panose="020B0503000000000000" pitchFamily="34" charset="-127"/>
                <a:ea typeface="NanumBarunpen" panose="020B0503000000000000" pitchFamily="34" charset="-127"/>
              </a:rPr>
              <a:t>.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86031D4-CDED-484D-9CEB-854FC868D9D1}"/>
              </a:ext>
            </a:extLst>
          </p:cNvPr>
          <p:cNvSpPr/>
          <p:nvPr/>
        </p:nvSpPr>
        <p:spPr>
          <a:xfrm rot="1020853">
            <a:off x="8434855" y="5346680"/>
            <a:ext cx="2004074" cy="5120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>
                <a:solidFill>
                  <a:prstClr val="white"/>
                </a:solidFill>
                <a:latin typeface="NanumBarunpen" panose="020B0503000000000000" pitchFamily="34" charset="-127"/>
                <a:ea typeface="NanumBarunpen" panose="020B0503000000000000" pitchFamily="34" charset="-127"/>
              </a:rPr>
              <a:t>2060340013</a:t>
            </a:r>
            <a:r>
              <a:rPr lang="ko-KR" altLang="en-US" sz="2000" dirty="0">
                <a:solidFill>
                  <a:prstClr val="white"/>
                </a:solidFill>
                <a:latin typeface="NanumBarunpen" panose="020B0503000000000000" pitchFamily="34" charset="-127"/>
                <a:ea typeface="NanumBarunpen" panose="020B0503000000000000" pitchFamily="34" charset="-127"/>
              </a:rPr>
              <a:t> 김리나</a:t>
            </a:r>
            <a:endParaRPr lang="en-US" altLang="ko-KR" sz="2000" dirty="0">
              <a:solidFill>
                <a:prstClr val="white"/>
              </a:solidFill>
              <a:latin typeface="NanumBarunpen" panose="020B0503000000000000" pitchFamily="34" charset="-127"/>
              <a:ea typeface="NanumBarunpen" panose="020B0503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57239034"/>
      </p:ext>
    </p:extLst>
  </p:cSld>
  <p:clrMapOvr>
    <a:masterClrMapping/>
  </p:clrMapOvr>
</p:sld>
</file>

<file path=ppt/theme/theme1.xml><?xml version="1.0" encoding="utf-8"?>
<a:theme xmlns:a="http://schemas.openxmlformats.org/drawingml/2006/main" name="6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17788</TotalTime>
  <Words>659</Words>
  <Application>Microsoft Macintosh PowerPoint</Application>
  <PresentationFormat>와이드스크린</PresentationFormat>
  <Paragraphs>89</Paragraphs>
  <Slides>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3" baseType="lpstr">
      <vt:lpstr>맑은 고딕</vt:lpstr>
      <vt:lpstr>NanumBarunpen</vt:lpstr>
      <vt:lpstr>Andale Mono</vt:lpstr>
      <vt:lpstr>Arial</vt:lpstr>
      <vt:lpstr>6_Office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김리나</cp:lastModifiedBy>
  <cp:revision>17</cp:revision>
  <dcterms:created xsi:type="dcterms:W3CDTF">2020-08-12T03:41:46Z</dcterms:created>
  <dcterms:modified xsi:type="dcterms:W3CDTF">2020-09-15T12:33:10Z</dcterms:modified>
</cp:coreProperties>
</file>